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9000">
              <a:schemeClr val="accent1">
                <a:tint val="44500"/>
                <a:satMod val="160000"/>
              </a:schemeClr>
            </a:gs>
            <a:gs pos="58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000108"/>
            <a:ext cx="7772400" cy="1470025"/>
          </a:xfrm>
        </p:spPr>
        <p:txBody>
          <a:bodyPr>
            <a:normAutofit/>
          </a:bodyPr>
          <a:lstStyle/>
          <a:p>
            <a:r>
              <a:rPr lang="ru-RU" sz="2900" dirty="0" smtClean="0"/>
              <a:t>Комп</a:t>
            </a:r>
            <a:r>
              <a:rPr lang="uk-UA" sz="2900" dirty="0" err="1" smtClean="0"/>
              <a:t>’ютерно-інтегровані</a:t>
            </a:r>
            <a:r>
              <a:rPr lang="uk-UA" sz="2900" dirty="0" smtClean="0"/>
              <a:t> технології в політиці забезпечення енергетичної безпеки країни</a:t>
            </a:r>
            <a:endParaRPr lang="ru-RU" sz="2900" dirty="0"/>
          </a:p>
        </p:txBody>
      </p:sp>
      <p:pic>
        <p:nvPicPr>
          <p:cNvPr id="4098" name="Picture 2" descr="http://habrastorage.org/getpro/habr/post_images/63c/7c4/f56/63c7c4f561b22d4d1a3bfd796c02535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928934"/>
            <a:ext cx="4786346" cy="345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29322" y="4929198"/>
            <a:ext cx="2786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Виконали</a:t>
            </a:r>
            <a:br>
              <a:rPr lang="uk-UA" dirty="0" smtClean="0"/>
            </a:br>
            <a:r>
              <a:rPr lang="uk-UA" dirty="0" smtClean="0"/>
              <a:t>студенти групи ТО-31м</a:t>
            </a:r>
          </a:p>
          <a:p>
            <a:endParaRPr lang="uk-UA" dirty="0" smtClean="0"/>
          </a:p>
          <a:p>
            <a:r>
              <a:rPr lang="uk-UA" dirty="0" smtClean="0"/>
              <a:t>Новіков П.В.</a:t>
            </a:r>
            <a:endParaRPr lang="ru-RU" dirty="0" smtClean="0"/>
          </a:p>
          <a:p>
            <a:r>
              <a:rPr lang="uk-UA" dirty="0" smtClean="0"/>
              <a:t>Радчук О.С.</a:t>
            </a:r>
            <a:endParaRPr lang="ru-RU" dirty="0" smtClean="0"/>
          </a:p>
          <a:p>
            <a:r>
              <a:rPr lang="uk-UA" dirty="0" err="1" smtClean="0"/>
              <a:t>Ущаповський</a:t>
            </a:r>
            <a:r>
              <a:rPr lang="uk-UA" dirty="0" smtClean="0"/>
              <a:t> А.П.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196" name="Picture 5" descr="ec-TEMPUS_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857256" cy="888605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64626"/>
            <a:ext cx="1000132" cy="1006920"/>
          </a:xfrm>
          <a:prstGeom prst="rect">
            <a:avLst/>
          </a:prstGeom>
          <a:noFill/>
        </p:spPr>
      </p:pic>
      <p:pic>
        <p:nvPicPr>
          <p:cNvPr id="8194" name="Picture 4" descr="ger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142852"/>
            <a:ext cx="1082673" cy="1111561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14285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457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357166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Теплоенергетичний факультет НТУУ “КПІ”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79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Концепція </a:t>
            </a:r>
            <a:r>
              <a:rPr lang="uk-UA" sz="2400" dirty="0" err="1" smtClean="0"/>
              <a:t>коп’ютерно-інтегрованих</a:t>
            </a:r>
            <a:r>
              <a:rPr lang="uk-UA" sz="2400" dirty="0" smtClean="0"/>
              <a:t> технологічних процесів</a:t>
            </a:r>
            <a:endParaRPr lang="ru-RU" sz="2400" dirty="0"/>
          </a:p>
        </p:txBody>
      </p:sp>
      <p:pic>
        <p:nvPicPr>
          <p:cNvPr id="2050" name="Picture 2" descr="C:\Users\Pavlo\Desktop\4-mineralnaj_v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389962" cy="373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vlo\Desktop\siemens_s7-300-s7-300f_series_pl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3625" y="2340633"/>
            <a:ext cx="852608" cy="55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avlo\Desktop\siemens_s7-300-s7-300f_series_pl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0633"/>
            <a:ext cx="852608" cy="55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avlo\Desktop\siemens_s7-300-s7-300f_series_pl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4213" y="2367056"/>
            <a:ext cx="852608" cy="55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avlo\Desktop\siemens_s7-300-s7-300f_series_pl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67056"/>
            <a:ext cx="852608" cy="55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>
            <a:stCxn id="2051" idx="1"/>
          </p:cNvCxnSpPr>
          <p:nvPr/>
        </p:nvCxnSpPr>
        <p:spPr>
          <a:xfrm rot="10800000" flipV="1">
            <a:off x="706569" y="2617222"/>
            <a:ext cx="527056" cy="2035913"/>
          </a:xfrm>
          <a:prstGeom prst="curved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6" idx="1"/>
          </p:cNvCxnSpPr>
          <p:nvPr/>
        </p:nvCxnSpPr>
        <p:spPr>
          <a:xfrm rot="10800000" flipV="1">
            <a:off x="2176296" y="2617222"/>
            <a:ext cx="523497" cy="2035913"/>
          </a:xfrm>
          <a:prstGeom prst="curved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7" idx="1"/>
          </p:cNvCxnSpPr>
          <p:nvPr/>
        </p:nvCxnSpPr>
        <p:spPr>
          <a:xfrm rot="10800000" flipV="1">
            <a:off x="2436023" y="2643646"/>
            <a:ext cx="1728191" cy="3116032"/>
          </a:xfrm>
          <a:prstGeom prst="curved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8" idx="1"/>
          </p:cNvCxnSpPr>
          <p:nvPr/>
        </p:nvCxnSpPr>
        <p:spPr>
          <a:xfrm rot="10800000" flipV="1">
            <a:off x="3347866" y="2643645"/>
            <a:ext cx="2088231" cy="3089611"/>
          </a:xfrm>
          <a:prstGeom prst="curved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" descr="C:\Users\Pavlo\Desktop\siemens_s7-300-s7-300f_series_pl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28782"/>
            <a:ext cx="852608" cy="55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urved Connector 40"/>
          <p:cNvCxnSpPr>
            <a:stCxn id="38" idx="1"/>
          </p:cNvCxnSpPr>
          <p:nvPr/>
        </p:nvCxnSpPr>
        <p:spPr>
          <a:xfrm rot="10800000" flipV="1">
            <a:off x="6012162" y="2605372"/>
            <a:ext cx="936102" cy="3487924"/>
          </a:xfrm>
          <a:prstGeom prst="curved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/>
          <p:cNvCxnSpPr/>
          <p:nvPr/>
        </p:nvCxnSpPr>
        <p:spPr>
          <a:xfrm>
            <a:off x="611560" y="1772816"/>
            <a:ext cx="784887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Straight Arrow Connector 2060"/>
          <p:cNvCxnSpPr>
            <a:stCxn id="2051" idx="0"/>
          </p:cNvCxnSpPr>
          <p:nvPr/>
        </p:nvCxnSpPr>
        <p:spPr>
          <a:xfrm flipV="1">
            <a:off x="1659929" y="1772816"/>
            <a:ext cx="0" cy="56781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126096" y="1760965"/>
            <a:ext cx="0" cy="56781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590517" y="1772816"/>
            <a:ext cx="0" cy="56781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857961" y="1760964"/>
            <a:ext cx="0" cy="56781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394192" y="1760963"/>
            <a:ext cx="0" cy="56781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2" name="Picture 4" descr="C:\Users\Pavlo\Desktop\308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3625" y="946451"/>
            <a:ext cx="1034396" cy="59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6" descr="http://www.algoritmsb.ru/uploads/catalog_item_photo/2131/nas-server-synology-rs2212rp-plus-left-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4789" y="893891"/>
            <a:ext cx="1287192" cy="7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8" descr="http://i.mailfotomag.net/tgx/d/29/81a6afa05c73e811bec0fb682b9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7" y="859860"/>
            <a:ext cx="904714" cy="76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0" descr="http://www.simatec.ir/uploads/files/hmi-ipc577c-15inch-7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6209" y="807056"/>
            <a:ext cx="1079017" cy="8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itle 1"/>
          <p:cNvSpPr txBox="1">
            <a:spLocks/>
          </p:cNvSpPr>
          <p:nvPr/>
        </p:nvSpPr>
        <p:spPr>
          <a:xfrm>
            <a:off x="113723" y="1830121"/>
            <a:ext cx="995673" cy="42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ЛОМ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857302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-0.00191 0.17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400"/>
                            </p:stCondLst>
                            <p:childTnLst>
                              <p:par>
                                <p:cTn id="8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900"/>
                            </p:stCondLst>
                            <p:childTnLst>
                              <p:par>
                                <p:cTn id="9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400"/>
                            </p:stCondLst>
                            <p:childTnLst>
                              <p:par>
                                <p:cTn id="9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900"/>
                            </p:stCondLst>
                            <p:childTnLst>
                              <p:par>
                                <p:cTn id="10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400"/>
                            </p:stCondLst>
                            <p:childTnLst>
                              <p:par>
                                <p:cTn id="10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00"/>
                            </p:stCondLst>
                            <p:childTnLst>
                              <p:par>
                                <p:cTn id="1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8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9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Пирамид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2008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452573"/>
            <a:ext cx="832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Ієрархічна структура </a:t>
            </a:r>
            <a:r>
              <a:rPr lang="uk-UA" sz="2400" dirty="0" err="1" smtClean="0"/>
              <a:t>комп’терно-інтегрованих</a:t>
            </a:r>
            <a:r>
              <a:rPr lang="uk-UA" sz="2400" dirty="0" smtClean="0"/>
              <a:t> виробництв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51695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Функціональні можливості комп’ютерно-інтегрованих виробництв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uk-UA" dirty="0"/>
              <a:t>Контроль стану і розподіл </a:t>
            </a:r>
            <a:r>
              <a:rPr lang="uk-UA" dirty="0" smtClean="0"/>
              <a:t>ресурсів</a:t>
            </a:r>
          </a:p>
          <a:p>
            <a:pPr lvl="1"/>
            <a:r>
              <a:rPr lang="uk-UA" dirty="0" smtClean="0"/>
              <a:t>Оперативне </a:t>
            </a:r>
            <a:r>
              <a:rPr lang="uk-UA" dirty="0"/>
              <a:t>/ Детальне планування </a:t>
            </a:r>
            <a:endParaRPr lang="uk-UA" dirty="0" smtClean="0"/>
          </a:p>
          <a:p>
            <a:pPr lvl="1"/>
            <a:r>
              <a:rPr lang="uk-UA" dirty="0" smtClean="0"/>
              <a:t>Диспетчеризація виробництва</a:t>
            </a:r>
          </a:p>
          <a:p>
            <a:pPr lvl="1"/>
            <a:r>
              <a:rPr lang="uk-UA" dirty="0"/>
              <a:t>У</a:t>
            </a:r>
            <a:r>
              <a:rPr lang="uk-UA" dirty="0" smtClean="0"/>
              <a:t>правління </a:t>
            </a:r>
            <a:r>
              <a:rPr lang="uk-UA" dirty="0"/>
              <a:t>документами </a:t>
            </a:r>
            <a:endParaRPr lang="uk-UA" dirty="0" smtClean="0"/>
          </a:p>
          <a:p>
            <a:pPr lvl="1"/>
            <a:r>
              <a:rPr lang="uk-UA" dirty="0" smtClean="0"/>
              <a:t>Збір </a:t>
            </a:r>
            <a:r>
              <a:rPr lang="uk-UA" dirty="0"/>
              <a:t>і зберігання даних </a:t>
            </a:r>
            <a:endParaRPr lang="uk-UA" dirty="0" smtClean="0"/>
          </a:p>
          <a:p>
            <a:pPr lvl="1"/>
            <a:r>
              <a:rPr lang="uk-UA" dirty="0" smtClean="0"/>
              <a:t>Управління </a:t>
            </a:r>
            <a:r>
              <a:rPr lang="uk-UA" dirty="0"/>
              <a:t>персоналом </a:t>
            </a:r>
            <a:endParaRPr lang="uk-UA" dirty="0" smtClean="0"/>
          </a:p>
          <a:p>
            <a:pPr lvl="1"/>
            <a:r>
              <a:rPr lang="uk-UA" dirty="0" smtClean="0"/>
              <a:t>Управління </a:t>
            </a:r>
            <a:r>
              <a:rPr lang="uk-UA" dirty="0"/>
              <a:t>якістю продукції </a:t>
            </a:r>
            <a:endParaRPr lang="uk-UA" dirty="0" smtClean="0"/>
          </a:p>
          <a:p>
            <a:pPr lvl="1"/>
            <a:r>
              <a:rPr lang="uk-UA" dirty="0" smtClean="0"/>
              <a:t>Управління </a:t>
            </a:r>
            <a:r>
              <a:rPr lang="uk-UA" dirty="0"/>
              <a:t>виробничими процесами </a:t>
            </a:r>
            <a:endParaRPr lang="uk-UA" dirty="0" smtClean="0"/>
          </a:p>
          <a:p>
            <a:pPr lvl="1"/>
            <a:r>
              <a:rPr lang="uk-UA" dirty="0" smtClean="0"/>
              <a:t>Управління </a:t>
            </a:r>
            <a:r>
              <a:rPr lang="uk-UA" dirty="0"/>
              <a:t>виробничими фондами (техобслуговування) </a:t>
            </a:r>
            <a:endParaRPr lang="uk-UA" dirty="0" smtClean="0"/>
          </a:p>
          <a:p>
            <a:pPr lvl="1"/>
            <a:r>
              <a:rPr lang="uk-UA" dirty="0" smtClean="0"/>
              <a:t>Відстеження </a:t>
            </a:r>
            <a:r>
              <a:rPr lang="uk-UA" dirty="0"/>
              <a:t>історії </a:t>
            </a:r>
            <a:r>
              <a:rPr lang="uk-UA" dirty="0" smtClean="0"/>
              <a:t>продукту</a:t>
            </a:r>
          </a:p>
          <a:p>
            <a:pPr lvl="1"/>
            <a:r>
              <a:rPr lang="uk-UA" dirty="0" smtClean="0"/>
              <a:t>Аналіз </a:t>
            </a:r>
            <a:r>
              <a:rPr lang="uk-UA" dirty="0"/>
              <a:t>продуктивності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0969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Інтенсивність циркулюючої інформації за рівнями</a:t>
            </a:r>
            <a:endParaRPr lang="ru-RU" sz="2800" dirty="0"/>
          </a:p>
        </p:txBody>
      </p:sp>
      <p:pic>
        <p:nvPicPr>
          <p:cNvPr id="4" name="Рисунок 7" descr="600359_5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104456" cy="490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8977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32656"/>
            <a:ext cx="8964488" cy="64807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Вірусна вразливість комп’ютерно-інтегрованих технологій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 fontScale="92500" lnSpcReduction="10000"/>
          </a:bodyPr>
          <a:lstStyle/>
          <a:p>
            <a:r>
              <a:rPr lang="uk-UA" sz="2000" dirty="0" smtClean="0"/>
              <a:t>У </a:t>
            </a:r>
            <a:r>
              <a:rPr lang="uk-UA" sz="2000" dirty="0"/>
              <a:t>2010 році вірус </a:t>
            </a:r>
            <a:r>
              <a:rPr lang="uk-UA" sz="2000" dirty="0" err="1"/>
              <a:t>Stuxnet</a:t>
            </a:r>
            <a:r>
              <a:rPr lang="uk-UA" sz="2000" dirty="0"/>
              <a:t> завдав серйозної шкоди іранській ядерній програмі. Використовуючи уразливості операційної системи і горезвісний «людський фактор», </a:t>
            </a:r>
            <a:r>
              <a:rPr lang="uk-UA" sz="2000" dirty="0" err="1"/>
              <a:t>Stuxnet</a:t>
            </a:r>
            <a:r>
              <a:rPr lang="uk-UA" sz="2000" dirty="0"/>
              <a:t> успішно вразив 1368 з 5000 центрифуг на заводі зі збагачення урану в </a:t>
            </a:r>
            <a:r>
              <a:rPr lang="uk-UA" sz="2000" dirty="0" err="1"/>
              <a:t>Натанзі</a:t>
            </a:r>
            <a:r>
              <a:rPr lang="uk-UA" sz="2000" dirty="0"/>
              <a:t>, а також зірвав терміни запуску ядерної АЕС в </a:t>
            </a:r>
            <a:r>
              <a:rPr lang="uk-UA" sz="2000" dirty="0" err="1"/>
              <a:t>Бушері</a:t>
            </a:r>
            <a:r>
              <a:rPr lang="uk-UA" sz="2000" dirty="0"/>
              <a:t>. Збиток, нанесений ядерним об'єктах Ірану, був </a:t>
            </a:r>
            <a:r>
              <a:rPr lang="uk-UA" sz="2000" dirty="0" err="1"/>
              <a:t>співставлений</a:t>
            </a:r>
            <a:r>
              <a:rPr lang="uk-UA" sz="2000" dirty="0"/>
              <a:t> із збитком від атаки ізраїльських ВПС.</a:t>
            </a:r>
            <a:endParaRPr lang="ru-RU" sz="2000" dirty="0"/>
          </a:p>
        </p:txBody>
      </p:sp>
      <p:pic>
        <p:nvPicPr>
          <p:cNvPr id="3074" name="Picture 2" descr="http://samsonblinded.org/newsru/wp-content/uploads/HLIC/9f30a77d804833cde1a02800797fd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95836"/>
            <a:ext cx="4048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wisteuerungen.ch/images/SIMATIC%20S7-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102" y="1250473"/>
            <a:ext cx="3851920" cy="21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3447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err="1" smtClean="0"/>
              <a:t>Потенці</a:t>
            </a:r>
            <a:r>
              <a:rPr lang="ru-RU" sz="2400" dirty="0" smtClean="0"/>
              <a:t>ал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комп’терно-інтегрованих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технологій</a:t>
            </a:r>
            <a:r>
              <a:rPr lang="ru-RU" sz="2400" dirty="0" smtClean="0"/>
              <a:t> в </a:t>
            </a:r>
            <a:r>
              <a:rPr lang="ru-RU" sz="2400" dirty="0" err="1" smtClean="0"/>
              <a:t>Україні</a:t>
            </a: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Autofit/>
          </a:bodyPr>
          <a:lstStyle/>
          <a:p>
            <a:r>
              <a:rPr lang="uk-UA" sz="2800" dirty="0"/>
              <a:t>Більшість </a:t>
            </a:r>
            <a:r>
              <a:rPr lang="uk-UA" sz="2800" dirty="0" smtClean="0"/>
              <a:t>експертів ринку автоматизації </a:t>
            </a:r>
            <a:r>
              <a:rPr lang="uk-UA" sz="2800" dirty="0"/>
              <a:t>підкреслюють, що потенціал ринків автоматизації в Україні, і промислової, і будівель, дуже великий; нарікають лише на труднощі, пов'язані з політичною та економічною ситуацією в країні, які суттєво уповільнюють його розвиток</a:t>
            </a:r>
            <a:r>
              <a:rPr lang="uk-UA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32526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err="1" smtClean="0"/>
              <a:t>Потенці</a:t>
            </a:r>
            <a:r>
              <a:rPr lang="ru-RU" sz="2400" dirty="0" smtClean="0"/>
              <a:t>ал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комп’терно-інтегрованих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технологій</a:t>
            </a:r>
            <a:r>
              <a:rPr lang="ru-RU" sz="2400" dirty="0" smtClean="0"/>
              <a:t> в </a:t>
            </a:r>
            <a:r>
              <a:rPr lang="ru-RU" sz="2400" dirty="0" err="1" smtClean="0"/>
              <a:t>Україні</a:t>
            </a: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Кількість великих ТЕС/ТЕЦ – 44;</a:t>
            </a:r>
          </a:p>
          <a:p>
            <a:r>
              <a:rPr lang="uk-UA" sz="2000" dirty="0"/>
              <a:t>Кількість </a:t>
            </a:r>
            <a:r>
              <a:rPr lang="uk-UA" sz="2000" dirty="0" smtClean="0"/>
              <a:t>АЕС – 4;</a:t>
            </a:r>
          </a:p>
          <a:p>
            <a:r>
              <a:rPr lang="uk-UA" sz="2000" dirty="0"/>
              <a:t>Кількість </a:t>
            </a:r>
            <a:r>
              <a:rPr lang="uk-UA" sz="2000" dirty="0" smtClean="0"/>
              <a:t>великих ГЕС – 12;</a:t>
            </a:r>
            <a:endParaRPr lang="uk-UA" sz="2000" dirty="0"/>
          </a:p>
          <a:p>
            <a:r>
              <a:rPr lang="uk-UA" sz="2000" dirty="0"/>
              <a:t>Кількість </a:t>
            </a:r>
            <a:r>
              <a:rPr lang="uk-UA" sz="2000" dirty="0" smtClean="0"/>
              <a:t>нафтопереробних заводів – 6;</a:t>
            </a:r>
            <a:endParaRPr lang="uk-UA" sz="2000" dirty="0"/>
          </a:p>
          <a:p>
            <a:r>
              <a:rPr lang="uk-UA" sz="2000" dirty="0"/>
              <a:t>Кількість </a:t>
            </a:r>
            <a:r>
              <a:rPr lang="uk-UA" sz="2000" dirty="0" smtClean="0"/>
              <a:t>газопереробних </a:t>
            </a:r>
            <a:r>
              <a:rPr lang="uk-UA" sz="2000" dirty="0"/>
              <a:t>заводів </a:t>
            </a:r>
            <a:r>
              <a:rPr lang="uk-UA" sz="2000" dirty="0" smtClean="0"/>
              <a:t>– 6;</a:t>
            </a:r>
          </a:p>
          <a:p>
            <a:r>
              <a:rPr lang="uk-UA" sz="2000" dirty="0"/>
              <a:t>Кількість </a:t>
            </a:r>
            <a:r>
              <a:rPr lang="uk-UA" sz="2000" dirty="0" smtClean="0"/>
              <a:t>компресорних  станцій – 74;</a:t>
            </a:r>
          </a:p>
          <a:p>
            <a:r>
              <a:rPr lang="uk-UA" sz="2000" dirty="0"/>
              <a:t>Кількість </a:t>
            </a:r>
            <a:r>
              <a:rPr lang="uk-UA" sz="2000" dirty="0" smtClean="0"/>
              <a:t>великих хімічних </a:t>
            </a:r>
            <a:r>
              <a:rPr lang="uk-UA" sz="2000" dirty="0"/>
              <a:t>заводів </a:t>
            </a:r>
            <a:r>
              <a:rPr lang="uk-UA" sz="2000" dirty="0" smtClean="0"/>
              <a:t>– 10;</a:t>
            </a:r>
          </a:p>
          <a:p>
            <a:r>
              <a:rPr lang="uk-UA" sz="2000" dirty="0" smtClean="0"/>
              <a:t>Житлово-комунальний фонд;</a:t>
            </a:r>
          </a:p>
          <a:p>
            <a:r>
              <a:rPr lang="uk-UA" sz="2000" dirty="0" smtClean="0"/>
              <a:t>Автоматизація будівель (бізнес-центри, готелі тощо);</a:t>
            </a:r>
          </a:p>
          <a:p>
            <a:r>
              <a:rPr lang="uk-UA" sz="2000" dirty="0" smtClean="0"/>
              <a:t>Виробництво будматеріалів і т.д.</a:t>
            </a:r>
          </a:p>
          <a:p>
            <a:endParaRPr lang="uk-UA" sz="2000" dirty="0" smtClean="0"/>
          </a:p>
          <a:p>
            <a:endParaRPr lang="uk-UA" sz="2000" dirty="0"/>
          </a:p>
          <a:p>
            <a:endParaRPr lang="uk-UA" sz="2000" dirty="0"/>
          </a:p>
          <a:p>
            <a:endParaRPr lang="uk-UA" sz="2000" dirty="0"/>
          </a:p>
          <a:p>
            <a:endParaRPr lang="uk-UA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673072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251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Комп’ютерно-інтегровані технології в політиці забезпечення енергетичної безпеки країни</vt:lpstr>
      <vt:lpstr>Концепція коп’ютерно-інтегрованих технологічних процесів</vt:lpstr>
      <vt:lpstr>Слайд 3</vt:lpstr>
      <vt:lpstr>Функціональні можливості комп’ютерно-інтегрованих виробництв</vt:lpstr>
      <vt:lpstr>Інтенсивність циркулюючої інформації за рівнями</vt:lpstr>
      <vt:lpstr>Вірусна вразливість комп’ютерно-інтегрованих технологій</vt:lpstr>
      <vt:lpstr>Потенціал використання комп’терно-інтегрованих технологій в Україні</vt:lpstr>
      <vt:lpstr>Потенціал використання комп’терно-інтегрованих технологій в Україні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Pavlo</dc:creator>
  <cp:lastModifiedBy>Andrii Kolodii</cp:lastModifiedBy>
  <cp:revision>13</cp:revision>
  <dcterms:created xsi:type="dcterms:W3CDTF">2014-09-22T16:20:45Z</dcterms:created>
  <dcterms:modified xsi:type="dcterms:W3CDTF">2014-12-12T12:56:48Z</dcterms:modified>
</cp:coreProperties>
</file>