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58" r:id="rId4"/>
    <p:sldId id="265" r:id="rId5"/>
    <p:sldId id="261" r:id="rId6"/>
    <p:sldId id="262" r:id="rId7"/>
    <p:sldId id="259" r:id="rId8"/>
    <p:sldId id="263" r:id="rId9"/>
    <p:sldId id="266" r:id="rId10"/>
    <p:sldId id="264" r:id="rId11"/>
    <p:sldId id="267" r:id="rId12"/>
    <p:sldId id="260"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1FFA8"/>
    <a:srgbClr val="FCA930"/>
    <a:srgbClr val="59EEF5"/>
    <a:srgbClr val="00CC00"/>
    <a:srgbClr val="FF3E11"/>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58" autoAdjust="0"/>
  </p:normalViewPr>
  <p:slideViewPr>
    <p:cSldViewPr>
      <p:cViewPr varScale="1">
        <p:scale>
          <a:sx n="69" d="100"/>
          <a:sy n="69" d="100"/>
        </p:scale>
        <p:origin x="-1434" y="-102"/>
      </p:cViewPr>
      <p:guideLst>
        <p:guide orient="horz" pos="2160"/>
        <p:guide pos="2880"/>
      </p:guideLst>
    </p:cSldViewPr>
  </p:slideViewPr>
  <p:outlineViewPr>
    <p:cViewPr>
      <p:scale>
        <a:sx n="33" d="100"/>
        <a:sy n="33" d="100"/>
      </p:scale>
      <p:origin x="0" y="73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DB6F4C-238F-477C-9CA7-A3F8FC75EB15}" type="datetimeFigureOut">
              <a:rPr lang="ru-RU" smtClean="0"/>
              <a:pPr/>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7384EC-56F9-4906-AABD-47585C549B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B6F4C-238F-477C-9CA7-A3F8FC75EB15}" type="datetimeFigureOut">
              <a:rPr lang="ru-RU" smtClean="0"/>
              <a:pPr/>
              <a:t>13.11.2014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384EC-56F9-4906-AABD-47585C549B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7.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214554"/>
            <a:ext cx="8229600" cy="1143000"/>
          </a:xfrm>
        </p:spPr>
        <p:txBody>
          <a:bodyPr/>
          <a:lstStyle/>
          <a:p>
            <a:r>
              <a:rPr lang="ru-RU" spc="300" dirty="0" smtClean="0">
                <a:solidFill>
                  <a:srgbClr val="FCA930"/>
                </a:solidFill>
                <a:effectLst>
                  <a:outerShdw blurRad="38100" dist="38100" dir="2700000" algn="tl">
                    <a:srgbClr val="000000">
                      <a:alpha val="43137"/>
                    </a:srgbClr>
                  </a:outerShdw>
                </a:effectLst>
              </a:rPr>
              <a:t>ЭНЕРГИЯ СОЛНЦА</a:t>
            </a:r>
            <a:endParaRPr lang="ru-RU" spc="300" dirty="0">
              <a:solidFill>
                <a:srgbClr val="FCA930"/>
              </a:solidFill>
              <a:effectLst>
                <a:outerShdw blurRad="38100" dist="38100" dir="2700000" algn="tl">
                  <a:srgbClr val="000000">
                    <a:alpha val="43137"/>
                  </a:srgbClr>
                </a:outerShdw>
              </a:effectLst>
            </a:endParaRP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7411" name="Picture 3"/>
          <p:cNvPicPr>
            <a:picLocks noChangeAspect="1" noChangeArrowheads="1"/>
          </p:cNvPicPr>
          <p:nvPr/>
        </p:nvPicPr>
        <p:blipFill>
          <a:blip r:embed="rId4" cstate="print"/>
          <a:srcRect/>
          <a:stretch>
            <a:fillRect/>
          </a:stretch>
        </p:blipFill>
        <p:spPr bwMode="auto">
          <a:xfrm>
            <a:off x="1115616" y="0"/>
            <a:ext cx="1403350" cy="1412875"/>
          </a:xfrm>
          <a:prstGeom prst="rect">
            <a:avLst/>
          </a:prstGeom>
          <a:noFill/>
          <a:ln w="9525">
            <a:noFill/>
            <a:miter lim="800000"/>
            <a:headEnd/>
            <a:tailEnd/>
          </a:ln>
        </p:spPr>
      </p:pic>
      <p:sp>
        <p:nvSpPr>
          <p:cNvPr id="17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7412" name="Picture 4" descr="gerb"/>
          <p:cNvPicPr>
            <a:picLocks noChangeAspect="1" noChangeArrowheads="1"/>
          </p:cNvPicPr>
          <p:nvPr/>
        </p:nvPicPr>
        <p:blipFill>
          <a:blip r:embed="rId5" cstate="print"/>
          <a:srcRect/>
          <a:stretch>
            <a:fillRect/>
          </a:stretch>
        </p:blipFill>
        <p:spPr bwMode="auto">
          <a:xfrm>
            <a:off x="7775575" y="0"/>
            <a:ext cx="1368425" cy="1404938"/>
          </a:xfrm>
          <a:prstGeom prst="rect">
            <a:avLst/>
          </a:prstGeom>
          <a:noFill/>
        </p:spPr>
      </p:pic>
      <p:pic>
        <p:nvPicPr>
          <p:cNvPr id="17409" name="Picture 5" descr="ec-TEMPUS_en"/>
          <p:cNvPicPr>
            <a:picLocks noChangeAspect="1" noChangeArrowheads="1"/>
          </p:cNvPicPr>
          <p:nvPr/>
        </p:nvPicPr>
        <p:blipFill>
          <a:blip r:embed="rId6" cstate="print"/>
          <a:srcRect/>
          <a:stretch>
            <a:fillRect/>
          </a:stretch>
        </p:blipFill>
        <p:spPr bwMode="auto">
          <a:xfrm>
            <a:off x="0" y="0"/>
            <a:ext cx="1258888" cy="1304925"/>
          </a:xfrm>
          <a:prstGeom prst="rect">
            <a:avLst/>
          </a:prstGeom>
          <a:noFill/>
        </p:spPr>
      </p:pic>
      <p:sp>
        <p:nvSpPr>
          <p:cNvPr id="8" name="TextBox 7"/>
          <p:cNvSpPr txBox="1"/>
          <p:nvPr/>
        </p:nvSpPr>
        <p:spPr>
          <a:xfrm>
            <a:off x="6300192" y="4797152"/>
            <a:ext cx="2664296" cy="1754326"/>
          </a:xfrm>
          <a:prstGeom prst="rect">
            <a:avLst/>
          </a:prstGeom>
          <a:noFill/>
        </p:spPr>
        <p:txBody>
          <a:bodyPr wrap="square" rtlCol="0">
            <a:spAutoFit/>
          </a:bodyPr>
          <a:lstStyle/>
          <a:p>
            <a:r>
              <a:rPr lang="ru-RU" b="1" dirty="0" smtClean="0"/>
              <a:t>Выполнили: </a:t>
            </a:r>
          </a:p>
          <a:p>
            <a:r>
              <a:rPr lang="ru-RU" b="1" dirty="0" smtClean="0"/>
              <a:t>студенты 6-го курса</a:t>
            </a:r>
          </a:p>
          <a:p>
            <a:r>
              <a:rPr lang="uk-UA" b="1" dirty="0" err="1" smtClean="0"/>
              <a:t>группы</a:t>
            </a:r>
            <a:r>
              <a:rPr lang="uk-UA" b="1" dirty="0" smtClean="0"/>
              <a:t> ТЯ-31м, ТЭФ</a:t>
            </a:r>
            <a:endParaRPr lang="ru-RU" b="1" dirty="0" smtClean="0"/>
          </a:p>
          <a:p>
            <a:r>
              <a:rPr lang="ru-RU" b="1" dirty="0" smtClean="0"/>
              <a:t>Б</a:t>
            </a:r>
            <a:r>
              <a:rPr lang="uk-UA" b="1" dirty="0" err="1" smtClean="0"/>
              <a:t>ибко</a:t>
            </a:r>
            <a:r>
              <a:rPr lang="uk-UA" b="1" dirty="0" smtClean="0"/>
              <a:t> Ольга</a:t>
            </a:r>
          </a:p>
          <a:p>
            <a:r>
              <a:rPr lang="uk-UA" b="1" dirty="0" smtClean="0"/>
              <a:t>Франкова Маргарита</a:t>
            </a:r>
          </a:p>
          <a:p>
            <a:r>
              <a:rPr lang="uk-UA" b="1" dirty="0" err="1" smtClean="0"/>
              <a:t>Рыбинский</a:t>
            </a:r>
            <a:r>
              <a:rPr lang="uk-UA" b="1" dirty="0" smtClean="0"/>
              <a:t> Руслан</a:t>
            </a:r>
            <a:r>
              <a:rPr lang="ru-RU" b="1" dirty="0" smtClean="0"/>
              <a:t> </a:t>
            </a:r>
            <a:endParaRPr lang="ru-RU" b="1" dirty="0"/>
          </a:p>
        </p:txBody>
      </p:sp>
      <p:sp>
        <p:nvSpPr>
          <p:cNvPr id="9" name="TextBox 8"/>
          <p:cNvSpPr txBox="1"/>
          <p:nvPr/>
        </p:nvSpPr>
        <p:spPr>
          <a:xfrm>
            <a:off x="2339752" y="260648"/>
            <a:ext cx="5133393" cy="923330"/>
          </a:xfrm>
          <a:prstGeom prst="rect">
            <a:avLst/>
          </a:prstGeom>
          <a:noFill/>
        </p:spPr>
        <p:txBody>
          <a:bodyPr wrap="none" rtlCol="0">
            <a:spAutoFit/>
          </a:bodyPr>
          <a:lstStyle/>
          <a:p>
            <a:pPr algn="ctr"/>
            <a:r>
              <a:rPr lang="ru-RU" dirty="0" smtClean="0">
                <a:solidFill>
                  <a:schemeClr val="bg1"/>
                </a:solidFill>
              </a:rPr>
              <a:t>Национальный технический университет Украины</a:t>
            </a:r>
          </a:p>
          <a:p>
            <a:pPr algn="ctr"/>
            <a:r>
              <a:rPr lang="ru-RU" dirty="0" smtClean="0">
                <a:solidFill>
                  <a:schemeClr val="bg1"/>
                </a:solidFill>
              </a:rPr>
              <a:t>«Киевский политехнический институт»</a:t>
            </a:r>
          </a:p>
          <a:p>
            <a:pPr algn="ctr"/>
            <a:r>
              <a:rPr lang="ru-RU" dirty="0" smtClean="0">
                <a:solidFill>
                  <a:schemeClr val="bg1"/>
                </a:solidFill>
              </a:rPr>
              <a:t>кафедра АЭС и ИТФ</a:t>
            </a:r>
            <a:endParaRPr lang="ru-RU" dirty="0">
              <a:solidFill>
                <a:schemeClr val="bg1"/>
              </a:solidFill>
            </a:endParaRPr>
          </a:p>
        </p:txBody>
      </p:sp>
    </p:spTree>
  </p:cSld>
  <p:clrMapOvr>
    <a:masterClrMapping/>
  </p:clrMapOvr>
  <p:transition spd="slow">
    <p:circle/>
    <p:sndAc>
      <p:stSnd>
        <p:snd r:embed="rId2" name="explod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rgbClr val="03D4A8">
                <a:alpha val="46000"/>
              </a:srgbClr>
            </a:gs>
            <a:gs pos="25000">
              <a:srgbClr val="21D6E0"/>
            </a:gs>
            <a:gs pos="75000">
              <a:srgbClr val="0087E6"/>
            </a:gs>
            <a:gs pos="100000">
              <a:srgbClr val="005CB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err="1" smtClean="0"/>
              <a:t>Солнечные</a:t>
            </a:r>
            <a:r>
              <a:rPr lang="ru-RU" sz="3600" b="1" i="1" dirty="0" smtClean="0"/>
              <a:t> коллекторы</a:t>
            </a:r>
            <a:endParaRPr lang="ru-RU" sz="3600" b="1" i="1" dirty="0"/>
          </a:p>
        </p:txBody>
      </p:sp>
      <p:sp>
        <p:nvSpPr>
          <p:cNvPr id="3" name="Содержимое 2"/>
          <p:cNvSpPr>
            <a:spLocks noGrp="1"/>
          </p:cNvSpPr>
          <p:nvPr>
            <p:ph idx="1"/>
          </p:nvPr>
        </p:nvSpPr>
        <p:spPr>
          <a:xfrm>
            <a:off x="428596" y="1428736"/>
            <a:ext cx="8229600" cy="2571768"/>
          </a:xfrm>
        </p:spPr>
        <p:txBody>
          <a:bodyPr/>
          <a:lstStyle/>
          <a:p>
            <a:pPr lvl="0">
              <a:buNone/>
            </a:pPr>
            <a:r>
              <a:rPr lang="ru-RU" b="1" i="1" dirty="0" smtClean="0"/>
              <a:t>   Солнечные </a:t>
            </a:r>
            <a:r>
              <a:rPr lang="ru-RU" b="1" i="1" dirty="0"/>
              <a:t>коллекторы (СК</a:t>
            </a:r>
            <a:r>
              <a:rPr lang="ru-RU" b="1" i="1" dirty="0" smtClean="0"/>
              <a:t>)- </a:t>
            </a:r>
            <a:r>
              <a:rPr lang="ru-RU" dirty="0" smtClean="0"/>
              <a:t>это </a:t>
            </a:r>
            <a:r>
              <a:rPr lang="ru-RU" dirty="0"/>
              <a:t>солнечные нагревательные низкотемпературные установки.</a:t>
            </a:r>
          </a:p>
          <a:p>
            <a:pPr>
              <a:buNone/>
            </a:pPr>
            <a:endParaRPr lang="ru-RU" dirty="0"/>
          </a:p>
        </p:txBody>
      </p:sp>
      <p:pic>
        <p:nvPicPr>
          <p:cNvPr id="4" name="Рисунок 3" descr="solar_water_heater_47 .jpg"/>
          <p:cNvPicPr>
            <a:picLocks noChangeAspect="1"/>
          </p:cNvPicPr>
          <p:nvPr/>
        </p:nvPicPr>
        <p:blipFill>
          <a:blip r:embed="rId3" cstate="print"/>
          <a:stretch>
            <a:fillRect/>
          </a:stretch>
        </p:blipFill>
        <p:spPr>
          <a:xfrm>
            <a:off x="500033" y="2928934"/>
            <a:ext cx="3809999" cy="3714750"/>
          </a:xfrm>
          <a:prstGeom prst="ellipse">
            <a:avLst/>
          </a:prstGeom>
          <a:ln>
            <a:noFill/>
          </a:ln>
          <a:effectLst>
            <a:softEdge rad="112500"/>
          </a:effectLst>
        </p:spPr>
      </p:pic>
      <p:pic>
        <p:nvPicPr>
          <p:cNvPr id="6" name="Рисунок 5" descr="Solar_Collector_with_EN12975.jpg"/>
          <p:cNvPicPr>
            <a:picLocks noChangeAspect="1"/>
          </p:cNvPicPr>
          <p:nvPr/>
        </p:nvPicPr>
        <p:blipFill>
          <a:blip r:embed="rId4" cstate="print"/>
          <a:stretch>
            <a:fillRect/>
          </a:stretch>
        </p:blipFill>
        <p:spPr>
          <a:xfrm>
            <a:off x="4500562" y="2928934"/>
            <a:ext cx="4291761" cy="3643338"/>
          </a:xfrm>
          <a:prstGeom prst="ellipse">
            <a:avLst/>
          </a:prstGeom>
          <a:ln>
            <a:noFill/>
          </a:ln>
          <a:effectLst>
            <a:softEdge rad="112500"/>
          </a:effectLst>
        </p:spPr>
      </p:pic>
    </p:spTree>
  </p:cSld>
  <p:clrMapOvr>
    <a:masterClrMapping/>
  </p:clrMapOvr>
  <p:transition spd="slow">
    <p:split/>
    <p:sndAc>
      <p:stSnd>
        <p:snd r:embed="rId2"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Autofit/>
          </a:bodyPr>
          <a:lstStyle/>
          <a:p>
            <a:pPr marL="273050" indent="0" algn="just">
              <a:lnSpc>
                <a:spcPct val="150000"/>
              </a:lnSpc>
              <a:buNone/>
            </a:pPr>
            <a:r>
              <a:rPr lang="ru-RU" sz="2000" b="1" i="1" dirty="0" smtClean="0">
                <a:solidFill>
                  <a:schemeClr val="accent6">
                    <a:lumMod val="50000"/>
                  </a:schemeClr>
                </a:solidFill>
              </a:rPr>
              <a:t>     В Центральной Азии на  каждый квадратный метр поверхности, находящийся перпендикулярно солнечным лучам, падает 800—1000 Ватт энергии за 1 час, то есть примерно 1 кВт/ч. А 1 кВт/ч - это то количест</a:t>
            </a:r>
            <a:r>
              <a:rPr lang="ru-RU" sz="2000" b="1" i="1" dirty="0" smtClean="0">
                <a:solidFill>
                  <a:schemeClr val="bg1"/>
                </a:solidFill>
              </a:rPr>
              <a:t>во</a:t>
            </a:r>
            <a:r>
              <a:rPr lang="ru-RU" sz="2000" b="1" i="1" dirty="0" smtClean="0">
                <a:solidFill>
                  <a:schemeClr val="accent6">
                    <a:lumMod val="50000"/>
                  </a:schemeClr>
                </a:solidFill>
              </a:rPr>
              <a:t> </a:t>
            </a:r>
            <a:r>
              <a:rPr lang="ru-RU" sz="2000" b="1" i="1" dirty="0" smtClean="0">
                <a:solidFill>
                  <a:schemeClr val="bg1"/>
                </a:solidFill>
              </a:rPr>
              <a:t>энергии, кот</a:t>
            </a:r>
            <a:r>
              <a:rPr lang="ru-RU" sz="2000" b="1" i="1" dirty="0" smtClean="0">
                <a:solidFill>
                  <a:schemeClr val="accent6">
                    <a:lumMod val="50000"/>
                  </a:schemeClr>
                </a:solidFill>
              </a:rPr>
              <a:t>орое необходимо, чтобы 10-ти тонный грузовик с </a:t>
            </a:r>
            <a:r>
              <a:rPr lang="ru-RU" sz="2000" b="1" i="1" dirty="0" smtClean="0">
                <a:solidFill>
                  <a:schemeClr val="bg1"/>
                </a:solidFill>
              </a:rPr>
              <a:t>места разогналс</a:t>
            </a:r>
            <a:r>
              <a:rPr lang="ru-RU" sz="2000" b="1" i="1" dirty="0" smtClean="0">
                <a:solidFill>
                  <a:schemeClr val="accent6">
                    <a:lumMod val="50000"/>
                  </a:schemeClr>
                </a:solidFill>
              </a:rPr>
              <a:t>я до скорости 100 км/ч !!! Собрать и использовать эту энергию для нагрева воды, Вам поможет солнечный водонагреватель-коллектор. </a:t>
            </a:r>
          </a:p>
          <a:p>
            <a:pPr marL="273050" indent="0" algn="just">
              <a:lnSpc>
                <a:spcPct val="150000"/>
              </a:lnSpc>
              <a:buNone/>
            </a:pPr>
            <a:r>
              <a:rPr lang="ru-RU" sz="2000" b="1" i="1" dirty="0" smtClean="0">
                <a:solidFill>
                  <a:schemeClr val="accent6">
                    <a:lumMod val="50000"/>
                  </a:schemeClr>
                </a:solidFill>
              </a:rPr>
              <a:t>      Особенность коллекторов состоит в том, что </a:t>
            </a:r>
            <a:r>
              <a:rPr lang="ru-RU" sz="2000" b="1" i="1" dirty="0" err="1" smtClean="0">
                <a:solidFill>
                  <a:schemeClr val="accent6">
                    <a:lumMod val="50000"/>
                  </a:schemeClr>
                </a:solidFill>
              </a:rPr>
              <a:t>лучевоспринимающая</a:t>
            </a:r>
            <a:r>
              <a:rPr lang="ru-RU" sz="2000" b="1" i="1" dirty="0" smtClean="0">
                <a:solidFill>
                  <a:schemeClr val="accent6">
                    <a:lumMod val="50000"/>
                  </a:schemeClr>
                </a:solidFill>
              </a:rPr>
              <a:t> поверхность обработана компонентами, которые обеспечивают максимальное тепловосприятие за счет их избирательности к тепловому спектру солнечного потока и нагревают воду, проходящую по трубкам внутри. </a:t>
            </a:r>
          </a:p>
        </p:txBody>
      </p:sp>
    </p:spTree>
  </p:cSld>
  <p:clrMapOvr>
    <a:masterClrMapping/>
  </p:clrMapOvr>
  <p:transition spd="slow">
    <p:randomBar dir="vert"/>
    <p:sndAc>
      <p:stSnd>
        <p:snd r:embed="rId2" name="voltag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654032"/>
          </a:xfrm>
        </p:spPr>
        <p:txBody>
          <a:bodyPr>
            <a:normAutofit fontScale="90000"/>
          </a:bodyPr>
          <a:lstStyle/>
          <a:p>
            <a:r>
              <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rPr>
              <a:t>ГЕЛИОУСТАНОВКИ НА ШИРОТЕ 60°</a:t>
            </a:r>
          </a:p>
        </p:txBody>
      </p:sp>
      <p:sp>
        <p:nvSpPr>
          <p:cNvPr id="3" name="Содержимое 2"/>
          <p:cNvSpPr>
            <a:spLocks noGrp="1"/>
          </p:cNvSpPr>
          <p:nvPr>
            <p:ph idx="1"/>
          </p:nvPr>
        </p:nvSpPr>
        <p:spPr>
          <a:xfrm>
            <a:off x="500034" y="1000108"/>
            <a:ext cx="8229600" cy="4525963"/>
          </a:xfrm>
        </p:spPr>
        <p:txBody>
          <a:bodyPr>
            <a:normAutofit fontScale="55000" lnSpcReduction="20000"/>
          </a:bodyPr>
          <a:lstStyle/>
          <a:p>
            <a:pPr marL="95250" indent="-95250" algn="just">
              <a:lnSpc>
                <a:spcPct val="170000"/>
              </a:lnSpc>
              <a:buNone/>
            </a:pPr>
            <a:r>
              <a:rPr lang="ru-RU" i="1" dirty="0" smtClean="0"/>
              <a:t>    </a:t>
            </a:r>
            <a:r>
              <a:rPr lang="ru-RU" sz="3600" i="1" dirty="0">
                <a:ln w="18415" cmpd="sng">
                  <a:solidFill>
                    <a:srgbClr val="FFFFFF"/>
                  </a:solidFill>
                  <a:prstDash val="solid"/>
                </a:ln>
                <a:solidFill>
                  <a:srgbClr val="FFFFFF"/>
                </a:solidFill>
                <a:effectLst>
                  <a:outerShdw blurRad="63500" dir="3600000" algn="tl" rotWithShape="0">
                    <a:srgbClr val="000000">
                      <a:alpha val="70000"/>
                    </a:srgbClr>
                  </a:outerShdw>
                </a:effectLst>
              </a:rPr>
              <a:t>Одним из лидеров практического использования энергии Солнца стала Швейцария.  Здесь построено примерно 2600 гелиоустановок на кремниевых фото-преобразователях  мощностью от 1 до 1000 кВт и солнечных  коллекторных устройств для получения тепловой энергии. Программа, получившая наименование «Солар-91» и осуществляемая  под лозунгом «За энергонезависимую Швейцарию!», вносит заметный вклад в решение  экологических проблем и энергетическую  независимость страны импортирующей сегодня более 70 процентов энергии.</a:t>
            </a:r>
          </a:p>
        </p:txBody>
      </p:sp>
    </p:spTree>
  </p:cSld>
  <p:clrMapOvr>
    <a:masterClrMapping/>
  </p:clrMapOvr>
  <p:transition spd="slow">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КАКОВ МИНУС ВО ВСЕМ ЭТОМ?</a:t>
            </a:r>
            <a:endParaRPr lang="ru-RU" sz="4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500034" y="1285860"/>
            <a:ext cx="8229600" cy="4525963"/>
          </a:xfrm>
        </p:spPr>
        <p:txBody>
          <a:bodyPr>
            <a:normAutofit fontScale="77500" lnSpcReduction="20000"/>
          </a:bodyPr>
          <a:lstStyle/>
          <a:p>
            <a:pPr algn="just">
              <a:buNone/>
            </a:pPr>
            <a:r>
              <a:rPr lang="ru-RU" dirty="0" smtClean="0"/>
              <a:t>       Возьмем к примеру тепловые электростанции. Эксплуатация тепловых электростанций отличается значительным потреблением минерально-сырьевых ресурсов, тепловым и химическим загрязнением биосферы Земли. Важным параметром следует считать также воздействие на биосферу на этапе создания энергосистемы — при производстве основных элементов, транспортировке к месту строительства, строительстве. Создание ТЭС характеризуется малым воздействием на окружающую среду. </a:t>
            </a:r>
          </a:p>
          <a:p>
            <a:pPr algn="just">
              <a:buNone/>
            </a:pPr>
            <a:r>
              <a:rPr lang="ru-RU" dirty="0" smtClean="0"/>
              <a:t>       В </a:t>
            </a:r>
            <a:r>
              <a:rPr lang="ru-RU" dirty="0" smtClean="0">
                <a:solidFill>
                  <a:schemeClr val="bg1"/>
                </a:solidFill>
              </a:rPr>
              <a:t>случае солнеч</a:t>
            </a:r>
            <a:r>
              <a:rPr lang="ru-RU" dirty="0" smtClean="0"/>
              <a:t>ных электростанций имеет место обрат</a:t>
            </a:r>
            <a:r>
              <a:rPr lang="ru-RU" dirty="0" smtClean="0">
                <a:solidFill>
                  <a:schemeClr val="bg1"/>
                </a:solidFill>
              </a:rPr>
              <a:t>ная картина</a:t>
            </a:r>
            <a:r>
              <a:rPr lang="ru-RU" dirty="0" smtClean="0"/>
              <a:t> — малое воздействие на окружа</a:t>
            </a:r>
            <a:r>
              <a:rPr lang="ru-RU" dirty="0" smtClean="0">
                <a:solidFill>
                  <a:schemeClr val="bg1"/>
                </a:solidFill>
              </a:rPr>
              <a:t>ющую среду</a:t>
            </a:r>
            <a:r>
              <a:rPr lang="ru-RU" dirty="0" smtClean="0"/>
              <a:t> во время эксплуатации и большое воздействи</a:t>
            </a:r>
            <a:r>
              <a:rPr lang="ru-RU" dirty="0" smtClean="0">
                <a:solidFill>
                  <a:schemeClr val="bg1"/>
                </a:solidFill>
              </a:rPr>
              <a:t>е</a:t>
            </a:r>
            <a:r>
              <a:rPr lang="ru-RU" dirty="0" smtClean="0"/>
              <a:t> </a:t>
            </a:r>
            <a:r>
              <a:rPr lang="ru-RU" dirty="0" smtClean="0">
                <a:solidFill>
                  <a:schemeClr val="bg1"/>
                </a:solidFill>
              </a:rPr>
              <a:t>на</a:t>
            </a:r>
            <a:r>
              <a:rPr lang="ru-RU" dirty="0" smtClean="0"/>
              <a:t> этапе создания системы. </a:t>
            </a:r>
          </a:p>
          <a:p>
            <a:endParaRPr lang="ru-RU" dirty="0"/>
          </a:p>
        </p:txBody>
      </p:sp>
    </p:spTree>
  </p:cSld>
  <p:clrMapOvr>
    <a:masterClrMapping/>
  </p:clrMapOvr>
  <p:transition spd="slow">
    <p:dissolve/>
    <p:sndAc>
      <p:stSnd>
        <p:snd r:embed="rId2" name="explod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chemeClr val="bg1">
                <a:lumMod val="85000"/>
              </a:schemeClr>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Рисунок 3" descr="sun_batery.jpg"/>
          <p:cNvPicPr>
            <a:picLocks noChangeAspect="1"/>
          </p:cNvPicPr>
          <p:nvPr/>
        </p:nvPicPr>
        <p:blipFill>
          <a:blip r:embed="rId3" cstate="print"/>
          <a:stretch>
            <a:fillRect/>
          </a:stretch>
        </p:blipFill>
        <p:spPr>
          <a:xfrm>
            <a:off x="1000100" y="5000636"/>
            <a:ext cx="2928958" cy="1594104"/>
          </a:xfrm>
          <a:prstGeom prst="rect">
            <a:avLst/>
          </a:prstGeom>
          <a:ln>
            <a:noFill/>
          </a:ln>
          <a:effectLst>
            <a:softEdge rad="112500"/>
          </a:effectLst>
        </p:spPr>
      </p:pic>
      <p:pic>
        <p:nvPicPr>
          <p:cNvPr id="5" name="Рисунок 4" descr="istochnik1.jpg"/>
          <p:cNvPicPr>
            <a:picLocks noChangeAspect="1"/>
          </p:cNvPicPr>
          <p:nvPr/>
        </p:nvPicPr>
        <p:blipFill>
          <a:blip r:embed="rId4" cstate="print"/>
          <a:stretch>
            <a:fillRect/>
          </a:stretch>
        </p:blipFill>
        <p:spPr>
          <a:xfrm>
            <a:off x="5143504" y="4544955"/>
            <a:ext cx="3786214" cy="2098756"/>
          </a:xfrm>
          <a:prstGeom prst="ellipse">
            <a:avLst/>
          </a:prstGeom>
          <a:ln>
            <a:noFill/>
          </a:ln>
          <a:effectLst>
            <a:softEdge rad="112500"/>
          </a:effectLst>
        </p:spPr>
      </p:pic>
      <p:sp>
        <p:nvSpPr>
          <p:cNvPr id="3" name="Содержимое 2"/>
          <p:cNvSpPr>
            <a:spLocks noGrp="1"/>
          </p:cNvSpPr>
          <p:nvPr>
            <p:ph idx="1"/>
          </p:nvPr>
        </p:nvSpPr>
        <p:spPr>
          <a:xfrm>
            <a:off x="500034" y="214291"/>
            <a:ext cx="8229600" cy="5000660"/>
          </a:xfrm>
        </p:spPr>
        <p:txBody>
          <a:bodyPr>
            <a:normAutofit fontScale="70000" lnSpcReduction="20000"/>
          </a:bodyPr>
          <a:lstStyle/>
          <a:p>
            <a:pPr hangingPunct="0">
              <a:buNone/>
            </a:pPr>
            <a:r>
              <a:rPr lang="ru-RU" dirty="0" smtClean="0"/>
              <a:t>          Потенциальные возможности энергетики, основанной на использовании непосредственно солнечного излучения, чрезвычайно велики.</a:t>
            </a:r>
          </a:p>
          <a:p>
            <a:pPr hangingPunct="0">
              <a:buNone/>
            </a:pPr>
            <a:r>
              <a:rPr lang="ru-RU" dirty="0" smtClean="0"/>
              <a:t>          К сожалению, вряд ли когда-нибудь эти огромные потенциальные ресурсы удастся реализовать в больших масштабах. Одним из наиболее серьезных препятствий такой реализации является низкая интенсивность солнечного излучения. Даже при наилучших атмосферных условиях (южные широты, чистое небо) плотность потока солнечного излучения составляет не более 250 Вт/м</a:t>
            </a:r>
            <a:r>
              <a:rPr lang="ru-RU" baseline="30000" dirty="0" smtClean="0"/>
              <a:t>2</a:t>
            </a:r>
            <a:r>
              <a:rPr lang="ru-RU" dirty="0" smtClean="0"/>
              <a:t>. Поэтому, чтобы коллекторы солнечного излучения "собирали" за год энергию, необходимую для удовлетворения всех потребностей человечества, нужно разместить их на территории 130000 км</a:t>
            </a:r>
            <a:r>
              <a:rPr lang="ru-RU" baseline="30000" dirty="0" smtClean="0"/>
              <a:t>2</a:t>
            </a:r>
            <a:r>
              <a:rPr lang="ru-RU" dirty="0" smtClean="0"/>
              <a:t>!  </a:t>
            </a:r>
          </a:p>
          <a:p>
            <a:pPr hangingPunct="0">
              <a:buNone/>
            </a:pPr>
            <a:r>
              <a:rPr lang="ru-RU" dirty="0" smtClean="0"/>
              <a:t>           Согласно расчетам, изготовление коллекторов солнечного излучения площадью 1 км</a:t>
            </a:r>
            <a:r>
              <a:rPr lang="ru-RU" baseline="30000" dirty="0" smtClean="0"/>
              <a:t>2</a:t>
            </a:r>
            <a:r>
              <a:rPr lang="ru-RU" dirty="0" smtClean="0"/>
              <a:t> требует примерно 10</a:t>
            </a:r>
            <a:r>
              <a:rPr lang="ru-RU" baseline="30000" dirty="0" smtClean="0"/>
              <a:t>4</a:t>
            </a:r>
            <a:r>
              <a:rPr lang="ru-RU" dirty="0" smtClean="0"/>
              <a:t> тонн алюминия. Доказанные же на сегодня мировые запасы этого металла оцениваются в 1,17</a:t>
            </a:r>
            <a:r>
              <a:rPr lang="ru-RU" dirty="0" smtClean="0">
                <a:sym typeface="Symbol"/>
              </a:rPr>
              <a:t></a:t>
            </a:r>
            <a:r>
              <a:rPr lang="ru-RU" dirty="0" smtClean="0"/>
              <a:t>10</a:t>
            </a:r>
            <a:r>
              <a:rPr lang="ru-RU" baseline="30000" dirty="0" smtClean="0"/>
              <a:t>9</a:t>
            </a:r>
            <a:r>
              <a:rPr lang="ru-RU" dirty="0" smtClean="0"/>
              <a:t> тонн.</a:t>
            </a:r>
          </a:p>
          <a:p>
            <a:pPr hangingPunct="0">
              <a:buNone/>
            </a:pPr>
            <a:endParaRPr lang="ru-RU" dirty="0"/>
          </a:p>
        </p:txBody>
      </p:sp>
    </p:spTree>
  </p:cSld>
  <p:clrMapOvr>
    <a:masterClrMapping/>
  </p:clrMapOvr>
  <p:transition spd="slow">
    <p:strips dir="rd"/>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86478"/>
          </a:xfrm>
        </p:spPr>
        <p:txBody>
          <a:bodyPr>
            <a:normAutofit fontScale="62500" lnSpcReduction="20000"/>
          </a:bodyPr>
          <a:lstStyle/>
          <a:p>
            <a:pPr hangingPunct="0">
              <a:lnSpc>
                <a:spcPct val="170000"/>
              </a:lnSpc>
              <a:buNone/>
            </a:pPr>
            <a:r>
              <a:rPr lang="ru-RU" dirty="0" smtClean="0"/>
              <a:t>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то же время солнечная энергетика относится к наиболее </a:t>
            </a:r>
            <a:r>
              <a:rPr lang="ru-RU"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материалоемким</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видам производства энергии. Крупномасштабное использование солнечной энергии влечет за собой гигантское увеличение потребности в материалах, а следовательно, и в трудовых ресурсах для добычи сырья, его обогащения, получения материалов, изготовление гелиостатов, коллекторов, другой аппаратуры, их перевозки. Подсчеты показывают, что для производства 1 </a:t>
            </a:r>
            <a:r>
              <a:rPr lang="ru-RU"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МВт</a:t>
            </a:r>
            <a:r>
              <a:rPr lang="ru-RU"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Symbol"/>
              </a:rPr>
              <a:t></a:t>
            </a:r>
            <a:r>
              <a:rPr lang="ru-RU"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год</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электрической энергии с помощью солнечной энергетики потребуется затратить от 10 000 до 40 000 человеко-часов. В традиционной энергетике на органическом топливе этот показатель составляет 200-500 человеко-часов.</a:t>
            </a:r>
            <a:endParaRPr lang="ru-RU" i="1" dirty="0"/>
          </a:p>
        </p:txBody>
      </p:sp>
    </p:spTree>
  </p:cSld>
  <p:clrMapOvr>
    <a:masterClrMapping/>
  </p:clrMapOvr>
  <p:transition spd="slow">
    <p:newsflash/>
    <p:sndAc>
      <p:stSnd>
        <p:snd r:embed="rId2" name="push.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pic>
        <p:nvPicPr>
          <p:cNvPr id="4" name="Рисунок 3" descr="11_8_07_solar_sailor.jpg"/>
          <p:cNvPicPr>
            <a:picLocks noChangeAspect="1"/>
          </p:cNvPicPr>
          <p:nvPr/>
        </p:nvPicPr>
        <p:blipFill>
          <a:blip r:embed="rId4" cstate="print"/>
          <a:stretch>
            <a:fillRect/>
          </a:stretch>
        </p:blipFill>
        <p:spPr>
          <a:xfrm>
            <a:off x="285720" y="3929066"/>
            <a:ext cx="2805412" cy="2738442"/>
          </a:xfrm>
          <a:prstGeom prst="ellipse">
            <a:avLst/>
          </a:prstGeom>
          <a:ln>
            <a:noFill/>
          </a:ln>
          <a:effectLst>
            <a:softEdge rad="112500"/>
          </a:effectLst>
        </p:spPr>
      </p:pic>
      <p:pic>
        <p:nvPicPr>
          <p:cNvPr id="5" name="Рисунок 4" descr="power_up_solar_4.gif"/>
          <p:cNvPicPr>
            <a:picLocks noChangeAspect="1"/>
          </p:cNvPicPr>
          <p:nvPr/>
        </p:nvPicPr>
        <p:blipFill>
          <a:blip r:embed="rId5" cstate="print"/>
          <a:stretch>
            <a:fillRect/>
          </a:stretch>
        </p:blipFill>
        <p:spPr>
          <a:xfrm>
            <a:off x="5443527" y="3214686"/>
            <a:ext cx="3700473" cy="2695575"/>
          </a:xfrm>
          <a:prstGeom prst="ellipse">
            <a:avLst/>
          </a:prstGeom>
          <a:ln>
            <a:noFill/>
          </a:ln>
          <a:effectLst>
            <a:softEdge rad="112500"/>
          </a:effectLst>
        </p:spPr>
      </p:pic>
      <p:sp>
        <p:nvSpPr>
          <p:cNvPr id="3" name="Содержимое 2"/>
          <p:cNvSpPr>
            <a:spLocks noGrp="1"/>
          </p:cNvSpPr>
          <p:nvPr>
            <p:ph idx="1"/>
          </p:nvPr>
        </p:nvSpPr>
        <p:spPr>
          <a:xfrm>
            <a:off x="571472" y="571480"/>
            <a:ext cx="8229600" cy="4525963"/>
          </a:xfrm>
        </p:spPr>
        <p:txBody>
          <a:bodyPr>
            <a:normAutofit fontScale="77500" lnSpcReduction="20000"/>
          </a:bodyPr>
          <a:lstStyle/>
          <a:p>
            <a:pPr algn="just">
              <a:buNone/>
            </a:pPr>
            <a:r>
              <a:rPr lang="ru-RU" dirty="0" smtClean="0"/>
              <a:t>           </a:t>
            </a:r>
            <a:r>
              <a:rPr lang="ru-RU" b="1" i="1" dirty="0" smtClean="0"/>
              <a:t>Исходя из всего вышесказанного  можно сделать </a:t>
            </a:r>
            <a:r>
              <a:rPr lang="ru-RU" b="1" i="1" dirty="0" err="1" smtClean="0"/>
              <a:t>вывод,что</a:t>
            </a:r>
            <a:r>
              <a:rPr lang="ru-RU" b="1" i="1" dirty="0" smtClean="0"/>
              <a:t> на данном этапе развития науки и техники тепловые, атомные и гидроэлектрические источники будут еще долгое время преобладать над остальными источниками электроэнергии.</a:t>
            </a:r>
          </a:p>
          <a:p>
            <a:pPr algn="just">
              <a:buNone/>
            </a:pPr>
            <a:r>
              <a:rPr lang="ru-RU" b="1" i="1" dirty="0" smtClean="0"/>
              <a:t>          Солнечная же энергетика, космические электростанции, энергия, запечатанная в антивеществе, "черных дырах", вакууме, - это всего лишь наиболее яркие вехи, штрихи, отдельные черточки того сценария, который пишется на наших глазах и который можно назвать Завтрашним Днем Энергетики.</a:t>
            </a:r>
          </a:p>
          <a:p>
            <a:pPr>
              <a:buNone/>
            </a:pPr>
            <a:r>
              <a:rPr lang="ru-RU" dirty="0" smtClean="0"/>
              <a:t> </a:t>
            </a:r>
            <a:endParaRPr lang="ru-RU" dirty="0"/>
          </a:p>
        </p:txBody>
      </p:sp>
    </p:spTree>
  </p:cSld>
  <p:clrMapOvr>
    <a:masterClrMapping/>
  </p:clrMapOvr>
  <p:transition spd="slow">
    <p:cover dir="r"/>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00306"/>
            <a:ext cx="8229600" cy="1143000"/>
          </a:xfrm>
        </p:spPr>
        <p:txBody>
          <a:bodyPr>
            <a:normAutofit/>
          </a:bodyPr>
          <a:lstStyle/>
          <a:p>
            <a:r>
              <a:rPr lang="ru-RU" sz="6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Спасибо за внимание</a:t>
            </a:r>
            <a:endParaRPr lang="ru-RU" sz="66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5" descr="ec-TEMPUS_en"/>
          <p:cNvPicPr>
            <a:picLocks noChangeAspect="1" noChangeArrowheads="1"/>
          </p:cNvPicPr>
          <p:nvPr/>
        </p:nvPicPr>
        <p:blipFill>
          <a:blip r:embed="rId4" cstate="print"/>
          <a:srcRect/>
          <a:stretch>
            <a:fillRect/>
          </a:stretch>
        </p:blipFill>
        <p:spPr bwMode="auto">
          <a:xfrm>
            <a:off x="0" y="0"/>
            <a:ext cx="1258888" cy="1304925"/>
          </a:xfrm>
          <a:prstGeom prst="rect">
            <a:avLst/>
          </a:prstGeom>
          <a:noFill/>
        </p:spPr>
      </p:pic>
      <p:pic>
        <p:nvPicPr>
          <p:cNvPr id="4" name="Picture 4" descr="gerb"/>
          <p:cNvPicPr>
            <a:picLocks noChangeAspect="1" noChangeArrowheads="1"/>
          </p:cNvPicPr>
          <p:nvPr/>
        </p:nvPicPr>
        <p:blipFill>
          <a:blip r:embed="rId5" cstate="print"/>
          <a:srcRect/>
          <a:stretch>
            <a:fillRect/>
          </a:stretch>
        </p:blipFill>
        <p:spPr bwMode="auto">
          <a:xfrm>
            <a:off x="7775575" y="0"/>
            <a:ext cx="1368425" cy="1404938"/>
          </a:xfrm>
          <a:prstGeom prst="rect">
            <a:avLst/>
          </a:prstGeom>
          <a:noFill/>
        </p:spPr>
      </p:pic>
      <p:pic>
        <p:nvPicPr>
          <p:cNvPr id="5" name="Picture 5"/>
          <p:cNvPicPr>
            <a:picLocks noChangeAspect="1" noChangeArrowheads="1"/>
          </p:cNvPicPr>
          <p:nvPr/>
        </p:nvPicPr>
        <p:blipFill>
          <a:blip r:embed="rId6" cstate="print"/>
          <a:srcRect/>
          <a:stretch>
            <a:fillRect/>
          </a:stretch>
        </p:blipFill>
        <p:spPr bwMode="auto">
          <a:xfrm>
            <a:off x="6372200" y="0"/>
            <a:ext cx="1403350" cy="1412875"/>
          </a:xfrm>
          <a:prstGeom prst="rect">
            <a:avLst/>
          </a:prstGeom>
          <a:noFill/>
        </p:spPr>
      </p:pic>
    </p:spTree>
  </p:cSld>
  <p:clrMapOvr>
    <a:masterClrMapping/>
  </p:clrMapOvr>
  <p:transition spd="slow">
    <p:fad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0"/>
            <a:ext cx="7772400" cy="969959"/>
          </a:xfrm>
        </p:spPr>
        <p:txBody>
          <a:bodyPr/>
          <a:lstStyle/>
          <a:p>
            <a:r>
              <a:rPr lang="ru-RU" dirty="0" smtClean="0">
                <a:solidFill>
                  <a:srgbClr val="FFFF00"/>
                </a:solidFill>
              </a:rPr>
              <a:t>Введение</a:t>
            </a:r>
            <a:endParaRPr lang="ru-RU" dirty="0">
              <a:solidFill>
                <a:srgbClr val="FFFF00"/>
              </a:solidFill>
            </a:endParaRPr>
          </a:p>
        </p:txBody>
      </p:sp>
      <p:sp>
        <p:nvSpPr>
          <p:cNvPr id="7" name="Подзаголовок 6"/>
          <p:cNvSpPr>
            <a:spLocks noGrp="1"/>
          </p:cNvSpPr>
          <p:nvPr>
            <p:ph type="subTitle" idx="1"/>
          </p:nvPr>
        </p:nvSpPr>
        <p:spPr>
          <a:xfrm>
            <a:off x="1428728" y="857232"/>
            <a:ext cx="6643734" cy="4786346"/>
          </a:xfrm>
        </p:spPr>
        <p:txBody>
          <a:bodyPr>
            <a:noAutofit/>
          </a:bodyPr>
          <a:lstStyle/>
          <a:p>
            <a:pPr algn="just"/>
            <a:r>
              <a:rPr lang="ru-RU" sz="1600" b="1" dirty="0">
                <a:solidFill>
                  <a:srgbClr val="FFFF00"/>
                </a:solidFill>
              </a:rPr>
              <a:t>Сейчас, как никогда остро встал вопрос, о том, каким будет будущее планеты в энергетическом плане.  Что  ждет человечество - энергетический голод</a:t>
            </a:r>
            <a:r>
              <a:rPr lang="ru-RU" sz="1600" b="1" dirty="0">
                <a:solidFill>
                  <a:schemeClr val="bg1"/>
                </a:solidFill>
              </a:rPr>
              <a:t> </a:t>
            </a:r>
            <a:r>
              <a:rPr lang="ru-RU" sz="1600" b="1" dirty="0">
                <a:solidFill>
                  <a:schemeClr val="accent6">
                    <a:lumMod val="50000"/>
                  </a:schemeClr>
                </a:solidFill>
              </a:rPr>
              <a:t>или энергетическое изобилие?  </a:t>
            </a:r>
            <a:r>
              <a:rPr lang="ru-RU" sz="1600" b="1" dirty="0">
                <a:solidFill>
                  <a:srgbClr val="FFFF00"/>
                </a:solidFill>
              </a:rPr>
              <a:t>В газетах и различных</a:t>
            </a:r>
            <a:r>
              <a:rPr lang="ru-RU" sz="1600" b="1" dirty="0">
                <a:solidFill>
                  <a:schemeClr val="accent6">
                    <a:lumMod val="50000"/>
                  </a:schemeClr>
                </a:solidFill>
              </a:rPr>
              <a:t> журналах все чаще и чаще встречаются </a:t>
            </a:r>
            <a:r>
              <a:rPr lang="ru-RU" sz="1600" b="1" dirty="0">
                <a:solidFill>
                  <a:srgbClr val="FFFF00"/>
                </a:solidFill>
              </a:rPr>
              <a:t>статьи об энергетическом</a:t>
            </a:r>
            <a:r>
              <a:rPr lang="ru-RU" sz="1600" b="1" dirty="0">
                <a:solidFill>
                  <a:schemeClr val="accent6">
                    <a:lumMod val="50000"/>
                  </a:schemeClr>
                </a:solidFill>
              </a:rPr>
              <a:t> кризисе.  Из-за нефти возникают войны, </a:t>
            </a:r>
            <a:r>
              <a:rPr lang="ru-RU" sz="1600" b="1" dirty="0">
                <a:solidFill>
                  <a:srgbClr val="FFFF00"/>
                </a:solidFill>
              </a:rPr>
              <a:t>расцветают и</a:t>
            </a:r>
            <a:r>
              <a:rPr lang="ru-RU" sz="1600" b="1" dirty="0">
                <a:solidFill>
                  <a:schemeClr val="accent6">
                    <a:lumMod val="50000"/>
                  </a:schemeClr>
                </a:solidFill>
              </a:rPr>
              <a:t> беднеют государства,  сменяются правительства. Оценки </a:t>
            </a:r>
            <a:r>
              <a:rPr lang="ru-RU" sz="1600" b="1" dirty="0">
                <a:solidFill>
                  <a:srgbClr val="FFFF00"/>
                </a:solidFill>
              </a:rPr>
              <a:t>прямых</a:t>
            </a:r>
            <a:r>
              <a:rPr lang="ru-RU" sz="1600" b="1" dirty="0">
                <a:solidFill>
                  <a:schemeClr val="accent6">
                    <a:lumMod val="50000"/>
                  </a:schemeClr>
                </a:solidFill>
              </a:rPr>
              <a:t> социальных затрат, связанных с вредным воздействием традиционных электростанций, включая болезни и снижение продолжительности жизни людей, оплату медицинского обслуживания, потери на производстве, снижение урожая, восстановление лесов и ремонт зданий в результате загрязнения воздуха, воды и почвы, дают величину, добавляющую около 75% к уже имеющимся мировым (!) ценам на топливо и энергию. Таким образом, использование солнечной энергии является одним из весьма перспективных направлений энергетики. </a:t>
            </a:r>
            <a:r>
              <a:rPr lang="ru-RU" sz="1600" b="1" dirty="0" err="1">
                <a:solidFill>
                  <a:schemeClr val="accent6">
                    <a:lumMod val="50000"/>
                  </a:schemeClr>
                </a:solidFill>
              </a:rPr>
              <a:t>Экологичность</a:t>
            </a:r>
            <a:r>
              <a:rPr lang="ru-RU" sz="1600" b="1" dirty="0">
                <a:solidFill>
                  <a:schemeClr val="accent6">
                    <a:lumMod val="50000"/>
                  </a:schemeClr>
                </a:solidFill>
              </a:rPr>
              <a:t>, </a:t>
            </a:r>
            <a:r>
              <a:rPr lang="ru-RU" sz="1600" b="1" dirty="0" err="1">
                <a:solidFill>
                  <a:schemeClr val="accent6">
                    <a:lumMod val="50000"/>
                  </a:schemeClr>
                </a:solidFill>
              </a:rPr>
              <a:t>возобновимость</a:t>
            </a:r>
            <a:r>
              <a:rPr lang="ru-RU" sz="1600" b="1" dirty="0">
                <a:solidFill>
                  <a:schemeClr val="accent6">
                    <a:lumMod val="50000"/>
                  </a:schemeClr>
                </a:solidFill>
              </a:rPr>
              <a:t> ресурсов, отсутствие затрат на капремонт </a:t>
            </a:r>
            <a:r>
              <a:rPr lang="ru-RU" sz="1600" b="1" dirty="0" err="1">
                <a:solidFill>
                  <a:schemeClr val="accent6">
                    <a:lumMod val="50000"/>
                  </a:schemeClr>
                </a:solidFill>
              </a:rPr>
              <a:t>фотомодулей</a:t>
            </a:r>
            <a:r>
              <a:rPr lang="ru-RU" sz="1600" b="1" dirty="0">
                <a:solidFill>
                  <a:schemeClr val="accent6">
                    <a:lumMod val="50000"/>
                  </a:schemeClr>
                </a:solidFill>
              </a:rPr>
              <a:t> как минимум в течение первых 30 лет эксплуатации, в перспективе - снижение стоимости относительно традиционных методов получения электроэнергии - всё это является положительными сторонами с</a:t>
            </a:r>
            <a:r>
              <a:rPr lang="ru-RU" sz="1600" b="1" dirty="0">
                <a:solidFill>
                  <a:srgbClr val="FFFF00"/>
                </a:solidFill>
              </a:rPr>
              <a:t>олнеч</a:t>
            </a:r>
            <a:r>
              <a:rPr lang="ru-RU" sz="1600" b="1" dirty="0">
                <a:solidFill>
                  <a:schemeClr val="accent6">
                    <a:lumMod val="50000"/>
                  </a:schemeClr>
                </a:solidFill>
              </a:rPr>
              <a:t>ной энергетики.</a:t>
            </a:r>
          </a:p>
          <a:p>
            <a:pPr algn="just"/>
            <a:endParaRPr lang="ru-RU" sz="1600" dirty="0">
              <a:solidFill>
                <a:schemeClr val="accent6">
                  <a:lumMod val="50000"/>
                </a:schemeClr>
              </a:solidFill>
            </a:endParaRPr>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234204" y="1571612"/>
            <a:ext cx="5072098" cy="4786346"/>
          </a:xfrm>
        </p:spPr>
        <p:txBody>
          <a:bodyPr>
            <a:normAutofit fontScale="55000" lnSpcReduction="20000"/>
          </a:bodyPr>
          <a:lstStyle/>
          <a:p>
            <a:pPr algn="just"/>
            <a:r>
              <a:rPr lang="ru-RU" dirty="0" smtClean="0">
                <a:solidFill>
                  <a:schemeClr val="bg1"/>
                </a:solidFill>
              </a:rPr>
              <a:t>Использование </a:t>
            </a:r>
            <a:r>
              <a:rPr lang="ru-RU" dirty="0">
                <a:solidFill>
                  <a:schemeClr val="bg1"/>
                </a:solidFill>
              </a:rPr>
              <a:t>всего 0,0005% энергии Солнца могло бы обеспечить все сегодняшние потребности мировой энергетики, а 0,5% - полностью покрыть потребности на перспективу.</a:t>
            </a:r>
          </a:p>
          <a:p>
            <a:pPr algn="just"/>
            <a:r>
              <a:rPr lang="ru-RU" dirty="0">
                <a:solidFill>
                  <a:schemeClr val="bg1"/>
                </a:solidFill>
              </a:rPr>
              <a:t>Солнечная энергия - кинетическая энергия излучения (в основном света), образующаяся в результате реакций в недрах Солнца. Поскольку ее запасы практически неистощимы (астрономы подсчитали, что Солнце будет «гореть» еще несколько миллионов лет), ее относят к возобновляемым энергоресурсам</a:t>
            </a:r>
            <a:r>
              <a:rPr lang="ru-RU" dirty="0" smtClean="0">
                <a:solidFill>
                  <a:schemeClr val="bg1"/>
                </a:solidFill>
              </a:rPr>
              <a:t>.</a:t>
            </a:r>
          </a:p>
          <a:p>
            <a:pPr algn="just"/>
            <a:r>
              <a:rPr lang="ru-RU" dirty="0">
                <a:solidFill>
                  <a:schemeClr val="bg1"/>
                </a:solidFill>
              </a:rPr>
              <a:t>Подсчитано, что небольшого процента солнечной энергии вполне достаточно для обеспечения нужд транспорта, промышленности и нашего быта не только сейчас, но и в обозримом будущем. Более того, независимо от того, будем мы ее использовать или нет, на энергетическом балансе Земли и состоянии биосферы это никак не отразится.</a:t>
            </a:r>
          </a:p>
          <a:p>
            <a:pPr algn="just"/>
            <a:endParaRPr lang="ru-RU" dirty="0">
              <a:solidFill>
                <a:schemeClr val="bg1"/>
              </a:solidFill>
            </a:endParaRPr>
          </a:p>
        </p:txBody>
      </p:sp>
      <p:sp>
        <p:nvSpPr>
          <p:cNvPr id="8" name="TextBox 7"/>
          <p:cNvSpPr txBox="1"/>
          <p:nvPr/>
        </p:nvSpPr>
        <p:spPr>
          <a:xfrm>
            <a:off x="214282" y="142852"/>
            <a:ext cx="8429684" cy="1754326"/>
          </a:xfrm>
          <a:prstGeom prst="rect">
            <a:avLst/>
          </a:prstGeom>
          <a:noFill/>
        </p:spPr>
        <p:txBody>
          <a:bodyPr wrap="square" rtlCol="0">
            <a:spAutoFit/>
          </a:bodyPr>
          <a:lstStyle/>
          <a:p>
            <a:pPr algn="just"/>
            <a:r>
              <a:rPr lang="ru-RU" dirty="0" smtClean="0">
                <a:solidFill>
                  <a:schemeClr val="bg1"/>
                </a:solidFill>
              </a:rPr>
              <a:t>В последнее время интерес к проблеме использования солнечной энергии резко возрос, и хотя этот источник также относится к возобновляемым, внимание, удивляемое ему во всем мире, заставляет рассмотреть его возможности отдельно. Потенциальные возможности энергетики, основанной на применении непосредственно солнечного излучения, чрезвычайно велики.</a:t>
            </a:r>
          </a:p>
          <a:p>
            <a:endParaRPr lang="ru-RU" dirty="0"/>
          </a:p>
        </p:txBody>
      </p:sp>
    </p:spTree>
  </p:cSld>
  <p:clrMapOvr>
    <a:masterClrMapping/>
  </p:clrMapOvr>
  <p:transition spd="slow">
    <p:randomBar/>
    <p:sndAc>
      <p:stSnd>
        <p:snd r:embed="rId2" name="voltag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accent6">
                <a:lumMod val="75000"/>
              </a:schemeClr>
            </a:gs>
            <a:gs pos="62000">
              <a:srgbClr val="21D6E0">
                <a:alpha val="61000"/>
              </a:srgbClr>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4829195"/>
          </a:xfrm>
        </p:spPr>
        <p:txBody>
          <a:bodyPr>
            <a:normAutofit fontScale="85000" lnSpcReduction="10000"/>
          </a:bodyPr>
          <a:lstStyle/>
          <a:p>
            <a:pPr algn="just">
              <a:buNone/>
            </a:pPr>
            <a:r>
              <a:rPr lang="ru-RU" dirty="0" smtClean="0"/>
              <a:t>    Первые попытки использования солнечной энергии на коммерческой основе относятся к 80-м годам ХХ столетия. Крупнейших успехов в этой области добилась фирма </a:t>
            </a:r>
            <a:r>
              <a:rPr lang="ru-RU" dirty="0" err="1" smtClean="0"/>
              <a:t>Loose</a:t>
            </a:r>
            <a:r>
              <a:rPr lang="ru-RU" dirty="0" smtClean="0"/>
              <a:t> </a:t>
            </a:r>
            <a:r>
              <a:rPr lang="ru-RU" dirty="0" err="1" smtClean="0"/>
              <a:t>industries</a:t>
            </a:r>
            <a:r>
              <a:rPr lang="ru-RU" dirty="0" smtClean="0"/>
              <a:t> (США). В 1989г. ею введена в эксплуатацию солнечно-газовая станция мощностью 80 МВт. В Калифорнии в 1994г. введено еще 480 МВт электрической мощности, причем стоимость 1 кВт/ч энергии - 7-8 центов. Это ниже, чем на традиционных станциях. Электростанция в Калифорнии продемонстрировала, что газ и Солнце как основное источники ближайшего будущего способны эффективно дополнять друг друга. </a:t>
            </a:r>
            <a:endParaRPr lang="ru-RU" dirty="0"/>
          </a:p>
        </p:txBody>
      </p:sp>
      <p:pic>
        <p:nvPicPr>
          <p:cNvPr id="5" name="Рисунок 4" descr="гелиостат.jpg"/>
          <p:cNvPicPr>
            <a:picLocks noChangeAspect="1"/>
          </p:cNvPicPr>
          <p:nvPr/>
        </p:nvPicPr>
        <p:blipFill>
          <a:blip r:embed="rId3" cstate="print"/>
          <a:stretch>
            <a:fillRect/>
          </a:stretch>
        </p:blipFill>
        <p:spPr>
          <a:xfrm>
            <a:off x="928662" y="4857760"/>
            <a:ext cx="7358114" cy="1845954"/>
          </a:xfrm>
          <a:prstGeom prst="ellipse">
            <a:avLst/>
          </a:prstGeom>
          <a:ln>
            <a:noFill/>
          </a:ln>
          <a:effectLst>
            <a:softEdge rad="112500"/>
          </a:effectLst>
        </p:spPr>
      </p:pic>
    </p:spTree>
  </p:cSld>
  <p:clrMapOvr>
    <a:masterClrMapping/>
  </p:clrMapOvr>
  <p:transition spd="slow">
    <p:strips dir="ru"/>
    <p:sndAc>
      <p:stSnd>
        <p:snd r:embed="rId2" name="typ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556792"/>
            <a:ext cx="8229600" cy="1143000"/>
          </a:xfrm>
        </p:spPr>
        <p:txBody>
          <a:bodyPr>
            <a:normAutofit fontScale="90000"/>
          </a:bodyPr>
          <a:lstStyle/>
          <a:p>
            <a:r>
              <a:rPr lang="ru-RU"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ПРЕОБРАЗОВАТЕЛИ СОЛНЕЧНОЙ  ЭНЕРГИИ</a:t>
            </a: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13" name="Picture 5" descr="ec-TEMPUS_en"/>
          <p:cNvPicPr>
            <a:picLocks noChangeAspect="1" noChangeArrowheads="1"/>
          </p:cNvPicPr>
          <p:nvPr/>
        </p:nvPicPr>
        <p:blipFill>
          <a:blip r:embed="rId4" cstate="print"/>
          <a:srcRect/>
          <a:stretch>
            <a:fillRect/>
          </a:stretch>
        </p:blipFill>
        <p:spPr bwMode="auto">
          <a:xfrm>
            <a:off x="7885112" y="0"/>
            <a:ext cx="1258888" cy="1304925"/>
          </a:xfrm>
          <a:prstGeom prst="rect">
            <a:avLst/>
          </a:prstGeom>
          <a:noFill/>
        </p:spPr>
      </p:pic>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15" name="Picture 4" descr="gerb"/>
          <p:cNvPicPr>
            <a:picLocks noChangeAspect="1" noChangeArrowheads="1"/>
          </p:cNvPicPr>
          <p:nvPr/>
        </p:nvPicPr>
        <p:blipFill>
          <a:blip r:embed="rId5" cstate="print"/>
          <a:srcRect/>
          <a:stretch>
            <a:fillRect/>
          </a:stretch>
        </p:blipFill>
        <p:spPr bwMode="auto">
          <a:xfrm>
            <a:off x="0" y="0"/>
            <a:ext cx="1368425" cy="1404938"/>
          </a:xfrm>
          <a:prstGeom prst="rect">
            <a:avLst/>
          </a:prstGeom>
          <a:noFill/>
        </p:spPr>
      </p:pic>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17" name="Picture 5"/>
          <p:cNvPicPr>
            <a:picLocks noChangeAspect="1" noChangeArrowheads="1"/>
          </p:cNvPicPr>
          <p:nvPr/>
        </p:nvPicPr>
        <p:blipFill>
          <a:blip r:embed="rId6" cstate="print"/>
          <a:srcRect/>
          <a:stretch>
            <a:fillRect/>
          </a:stretch>
        </p:blipFill>
        <p:spPr bwMode="auto">
          <a:xfrm>
            <a:off x="6660232" y="0"/>
            <a:ext cx="1403350" cy="1412875"/>
          </a:xfrm>
          <a:prstGeom prst="rect">
            <a:avLst/>
          </a:prstGeom>
          <a:noFill/>
        </p:spPr>
      </p:pic>
    </p:spTree>
  </p:cSld>
  <p:clrMapOvr>
    <a:masterClrMapping/>
  </p:clrMapOvr>
  <p:transition spd="slow">
    <p:comb/>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00B050"/>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274638"/>
            <a:ext cx="8715436" cy="582594"/>
          </a:xfrm>
        </p:spPr>
        <p:txBody>
          <a:bodyPr>
            <a:noAutofit/>
          </a:bodyPr>
          <a:lstStyle/>
          <a:p>
            <a:r>
              <a:rPr lang="ru-RU" sz="3600" b="1" i="1" dirty="0" smtClean="0"/>
              <a:t>Фотоэлектрические преобразователи</a:t>
            </a:r>
            <a:endParaRPr lang="ru-RU" sz="3600" dirty="0"/>
          </a:p>
        </p:txBody>
      </p:sp>
      <p:pic>
        <p:nvPicPr>
          <p:cNvPr id="6" name="Рисунок 5" descr="46596568_panel_2.jpg"/>
          <p:cNvPicPr>
            <a:picLocks noChangeAspect="1"/>
          </p:cNvPicPr>
          <p:nvPr/>
        </p:nvPicPr>
        <p:blipFill>
          <a:blip r:embed="rId3" cstate="print"/>
          <a:stretch>
            <a:fillRect/>
          </a:stretch>
        </p:blipFill>
        <p:spPr>
          <a:xfrm>
            <a:off x="5786446" y="3428999"/>
            <a:ext cx="3059901" cy="2956565"/>
          </a:xfrm>
          <a:prstGeom prst="rect">
            <a:avLst/>
          </a:prstGeom>
          <a:ln>
            <a:noFill/>
          </a:ln>
          <a:effectLst>
            <a:softEdge rad="112500"/>
          </a:effectLst>
        </p:spPr>
      </p:pic>
      <p:pic>
        <p:nvPicPr>
          <p:cNvPr id="7" name="Рисунок 6" descr="power_up_solar_4.gif"/>
          <p:cNvPicPr>
            <a:picLocks noChangeAspect="1"/>
          </p:cNvPicPr>
          <p:nvPr/>
        </p:nvPicPr>
        <p:blipFill>
          <a:blip r:embed="rId4" cstate="print"/>
          <a:stretch>
            <a:fillRect/>
          </a:stretch>
        </p:blipFill>
        <p:spPr>
          <a:xfrm>
            <a:off x="5450508" y="714356"/>
            <a:ext cx="3693492" cy="2695575"/>
          </a:xfrm>
          <a:prstGeom prst="rect">
            <a:avLst/>
          </a:prstGeom>
          <a:ln>
            <a:noFill/>
          </a:ln>
          <a:effectLst>
            <a:softEdge rad="112500"/>
          </a:effectLst>
        </p:spPr>
      </p:pic>
      <p:sp>
        <p:nvSpPr>
          <p:cNvPr id="3" name="Содержимое 2"/>
          <p:cNvSpPr>
            <a:spLocks noGrp="1"/>
          </p:cNvSpPr>
          <p:nvPr>
            <p:ph idx="1"/>
          </p:nvPr>
        </p:nvSpPr>
        <p:spPr>
          <a:xfrm>
            <a:off x="214282" y="928670"/>
            <a:ext cx="6572296" cy="5286411"/>
          </a:xfrm>
        </p:spPr>
        <p:txBody>
          <a:bodyPr>
            <a:normAutofit fontScale="85000" lnSpcReduction="20000"/>
          </a:bodyPr>
          <a:lstStyle/>
          <a:p>
            <a:pPr marL="177800" indent="-177800" hangingPunct="0">
              <a:buNone/>
            </a:pPr>
            <a:r>
              <a:rPr lang="ru-RU" b="1" i="1" dirty="0" smtClean="0"/>
              <a:t>     </a:t>
            </a:r>
            <a:r>
              <a:rPr lang="ru-RU" dirty="0" smtClean="0"/>
              <a:t>Прямое преобразование солнечной энергии в электрическую может быть осуществлено с использованием фотоэлектрического эффекта. Элементы, изготовленные из специального полупроводникового материала, например силикона, при прямом солнечном облучении обнаруживают разность в вольтаже на поверхности, т.е. наличие электрического тока. </a:t>
            </a:r>
          </a:p>
          <a:p>
            <a:pPr marL="177800" lvl="0" indent="-177800" hangingPunct="0">
              <a:buNone/>
            </a:pPr>
            <a:r>
              <a:rPr lang="ru-RU" b="1" i="1" dirty="0" smtClean="0"/>
              <a:t>    ФЭП</a:t>
            </a:r>
            <a:r>
              <a:rPr lang="ru-RU" dirty="0" smtClean="0"/>
              <a:t>- полупроводниковые </a:t>
            </a:r>
            <a:r>
              <a:rPr lang="ru-RU" dirty="0"/>
              <a:t>устройства, прямо преобразующие солнечную энергию в электричество. Несколько объединённых ФЭП называются солнечной батареей (СБ).</a:t>
            </a:r>
          </a:p>
        </p:txBody>
      </p:sp>
    </p:spTree>
  </p:cSld>
  <p:clrMapOvr>
    <a:masterClrMapping/>
  </p:clrMapOvr>
  <p:transition spd="slow">
    <p:cover dir="ld"/>
    <p:sndAc>
      <p:stSnd>
        <p:snd r:embed="rId2" name="whoosh.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3000" b="-33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1472" y="214290"/>
            <a:ext cx="8072494" cy="3714776"/>
          </a:xfrm>
        </p:spPr>
        <p:txBody>
          <a:bodyPr>
            <a:normAutofit fontScale="62500" lnSpcReduction="20000"/>
          </a:bodyPr>
          <a:lstStyle/>
          <a:p>
            <a:pPr algn="just"/>
            <a:r>
              <a:rPr lang="ru-RU" b="1" i="1" dirty="0">
                <a:solidFill>
                  <a:schemeClr val="tx1"/>
                </a:solidFill>
              </a:rPr>
              <a:t>Стоимость солнечных батарей быстро уменьшается (в 1970 г. 1кВт.ч электроэнергии, вырабатываемой с их помощью стоил 60 долларов, в 1980 г.-1 доллар, сейчас - 20-30 центов). Благодаря этому спрос на солнечные батареи растет на 25% в год, ежегодный объем их продажи превышает (по мощности) 40 МВт. КПД солнечных батарей, достигавший в середине 1970-х гг. в лабораторных условиях 18%, составляет в настоящее время 28,5% для элементов из кристаллического кремния и 35% - из двухслойных пластин из арсенида галлия и антипода галлия. Разработаны многообещающие элементы из тонкопленочных (1-2 мкм) полупроводниковых материалов: хотя их КПД низок (не выше 16% даже в лабораторных условиях), стоимость очень мала (не более 10% стоимости современных солнечных батарей). </a:t>
            </a:r>
          </a:p>
          <a:p>
            <a:endParaRPr lang="ru-RU" dirty="0"/>
          </a:p>
        </p:txBody>
      </p:sp>
      <p:pic>
        <p:nvPicPr>
          <p:cNvPr id="4" name="Рисунок 3" descr="solar-car-converted.jpg"/>
          <p:cNvPicPr>
            <a:picLocks noChangeAspect="1"/>
          </p:cNvPicPr>
          <p:nvPr/>
        </p:nvPicPr>
        <p:blipFill>
          <a:blip r:embed="rId4" cstate="print"/>
          <a:stretch>
            <a:fillRect/>
          </a:stretch>
        </p:blipFill>
        <p:spPr>
          <a:xfrm>
            <a:off x="0" y="3357563"/>
            <a:ext cx="2643174" cy="1756468"/>
          </a:xfrm>
          <a:prstGeom prst="rect">
            <a:avLst/>
          </a:prstGeom>
          <a:ln>
            <a:noFill/>
          </a:ln>
          <a:effectLst>
            <a:softEdge rad="112500"/>
          </a:effectLst>
        </p:spPr>
      </p:pic>
    </p:spTree>
  </p:cSld>
  <p:clrMapOvr>
    <a:masterClrMapping/>
  </p:clrMapOvr>
  <p:transition spd="slow">
    <p:wheel spokes="3"/>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rgbClr val="FFC000"/>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785818"/>
          </a:xfrm>
        </p:spPr>
        <p:txBody>
          <a:bodyPr>
            <a:normAutofit/>
          </a:bodyPr>
          <a:lstStyle/>
          <a:p>
            <a:r>
              <a:rPr lang="ru-RU" sz="3600" b="1" i="1" dirty="0" err="1" smtClean="0"/>
              <a:t>Гелиоэлектростанции</a:t>
            </a:r>
            <a:endParaRPr lang="ru-RU" sz="3600" dirty="0"/>
          </a:p>
        </p:txBody>
      </p:sp>
      <p:pic>
        <p:nvPicPr>
          <p:cNvPr id="5" name="Рисунок 4" descr="Leipzig_Germany.JPG"/>
          <p:cNvPicPr>
            <a:picLocks noChangeAspect="1"/>
          </p:cNvPicPr>
          <p:nvPr/>
        </p:nvPicPr>
        <p:blipFill>
          <a:blip r:embed="rId3" cstate="print"/>
          <a:stretch>
            <a:fillRect/>
          </a:stretch>
        </p:blipFill>
        <p:spPr>
          <a:xfrm>
            <a:off x="5500694" y="2285992"/>
            <a:ext cx="3833946" cy="2463896"/>
          </a:xfrm>
          <a:prstGeom prst="ellipse">
            <a:avLst/>
          </a:prstGeom>
          <a:ln>
            <a:noFill/>
          </a:ln>
          <a:effectLst>
            <a:softEdge rad="112500"/>
          </a:effectLst>
        </p:spPr>
      </p:pic>
      <p:pic>
        <p:nvPicPr>
          <p:cNvPr id="6" name="Рисунок 5" descr="solar460x276.jpg"/>
          <p:cNvPicPr>
            <a:picLocks noChangeAspect="1"/>
          </p:cNvPicPr>
          <p:nvPr/>
        </p:nvPicPr>
        <p:blipFill>
          <a:blip r:embed="rId4" cstate="print"/>
          <a:stretch>
            <a:fillRect/>
          </a:stretch>
        </p:blipFill>
        <p:spPr>
          <a:xfrm>
            <a:off x="1500166" y="4286256"/>
            <a:ext cx="4929222" cy="24003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Содержимое 2"/>
          <p:cNvSpPr>
            <a:spLocks noGrp="1"/>
          </p:cNvSpPr>
          <p:nvPr>
            <p:ph idx="1"/>
          </p:nvPr>
        </p:nvSpPr>
        <p:spPr>
          <a:xfrm>
            <a:off x="571472" y="857233"/>
            <a:ext cx="8229600" cy="4143404"/>
          </a:xfrm>
        </p:spPr>
        <p:txBody>
          <a:bodyPr/>
          <a:lstStyle/>
          <a:p>
            <a:pPr lvl="0" hangingPunct="0">
              <a:buNone/>
            </a:pPr>
            <a:r>
              <a:rPr lang="ru-RU" b="1" i="1" dirty="0" smtClean="0"/>
              <a:t>     </a:t>
            </a:r>
            <a:r>
              <a:rPr lang="ru-RU" b="1" i="1" dirty="0" err="1" smtClean="0"/>
              <a:t>Гелиоэлектростанции</a:t>
            </a:r>
            <a:r>
              <a:rPr lang="ru-RU" b="1" i="1" dirty="0" smtClean="0"/>
              <a:t> </a:t>
            </a:r>
            <a:r>
              <a:rPr lang="ru-RU" b="1" i="1" dirty="0"/>
              <a:t>(ГЕЭС)-</a:t>
            </a:r>
            <a:r>
              <a:rPr lang="ru-RU" i="1" dirty="0"/>
              <a:t> солнечные установки, использующие высококонцентрированное солнечное излучение в качестве энергии для приведения в действие тепловых и др. машин (паровой, газотурбинной, термоэлектрической и др.).</a:t>
            </a:r>
          </a:p>
        </p:txBody>
      </p:sp>
    </p:spTree>
  </p:cSld>
  <p:clrMapOvr>
    <a:masterClrMapping/>
  </p:clrMapOvr>
  <p:transition spd="slow">
    <p:cover dir="lu"/>
    <p:sndAc>
      <p:stSnd>
        <p:snd r:embed="rId2" name="cashreg.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9000" r="-1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5483245"/>
          </a:xfrm>
        </p:spPr>
        <p:txBody>
          <a:bodyPr>
            <a:noAutofit/>
          </a:bodyPr>
          <a:lstStyle/>
          <a:p>
            <a:pPr algn="just">
              <a:lnSpc>
                <a:spcPct val="170000"/>
              </a:lnSpc>
              <a:buNone/>
            </a:pP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Гелиоэнергетические программы приняты более чем в 70 странах - от северной Скандинавии до выжженных пустынь Африки. Устройства, использующие энергию солнца, разработаны для отопления, освещения и вентиляции зданий, небоскрёбов, опреснения воды, производства электроэнергии. Такие устройства используются в различных технологических процессах. Появились транспортные средства с "солнечным приводом" : моторные лодки и яхты, </a:t>
            </a:r>
            <a:r>
              <a:rPr lang="ru-RU"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солнцелеты</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дирижабли с солнечными панелями. </a:t>
            </a:r>
            <a:r>
              <a:rPr lang="ru-RU"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Солнцемобили</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вчера сравниваемые с забавным </a:t>
            </a:r>
            <a:r>
              <a:rPr lang="ru-RU"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автоаттракционом</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сегодня пересекают страны и континенты со скоростью, почти не уступающей обычному автомобилю.</a:t>
            </a:r>
            <a:endParaRPr lang="ru-RU" sz="2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comb dir="vert"/>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430</TotalTime>
  <Words>1198</Words>
  <Application>Microsoft Office PowerPoint</Application>
  <PresentationFormat>Экран (4:3)</PresentationFormat>
  <Paragraphs>42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ЭНЕРГИЯ СОЛНЦА</vt:lpstr>
      <vt:lpstr>Введение</vt:lpstr>
      <vt:lpstr>Слайд 3</vt:lpstr>
      <vt:lpstr>Слайд 4</vt:lpstr>
      <vt:lpstr>ПРЕОБРАЗОВАТЕЛИ СОЛНЕЧНОЙ  ЭНЕРГИИ</vt:lpstr>
      <vt:lpstr>Фотоэлектрические преобразователи</vt:lpstr>
      <vt:lpstr>Слайд 7</vt:lpstr>
      <vt:lpstr>Гелиоэлектростанции</vt:lpstr>
      <vt:lpstr>Слайд 9</vt:lpstr>
      <vt:lpstr>Солнечные коллекторы</vt:lpstr>
      <vt:lpstr>Слайд 11</vt:lpstr>
      <vt:lpstr>ГЕЛИОУСТАНОВКИ НА ШИРОТЕ 60°</vt:lpstr>
      <vt:lpstr>КАКОВ МИНУС ВО ВСЕМ ЭТОМ?</vt:lpstr>
      <vt:lpstr>Слайд 14</vt:lpstr>
      <vt:lpstr>Слайд 15</vt:lpstr>
      <vt:lpstr>Слайд 16</vt:lpstr>
      <vt:lpstr>Спасибо за внимание</vt:lpstr>
    </vt:vector>
  </TitlesOfParts>
  <Company>Rowing_Nothing_Else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Utburd</cp:lastModifiedBy>
  <cp:revision>44</cp:revision>
  <dcterms:created xsi:type="dcterms:W3CDTF">2009-11-28T17:38:53Z</dcterms:created>
  <dcterms:modified xsi:type="dcterms:W3CDTF">2014-11-13T12:58:39Z</dcterms:modified>
</cp:coreProperties>
</file>